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</p:sldMasterIdLst>
  <p:notesMasterIdLst>
    <p:notesMasterId r:id="rId71"/>
  </p:notesMasterIdLst>
  <p:sldIdLst>
    <p:sldId id="256" r:id="rId3"/>
    <p:sldId id="257" r:id="rId4"/>
    <p:sldId id="258" r:id="rId5"/>
    <p:sldId id="290" r:id="rId6"/>
    <p:sldId id="259" r:id="rId7"/>
    <p:sldId id="261" r:id="rId8"/>
    <p:sldId id="260" r:id="rId9"/>
    <p:sldId id="291" r:id="rId10"/>
    <p:sldId id="262" r:id="rId11"/>
    <p:sldId id="263" r:id="rId12"/>
    <p:sldId id="277" r:id="rId13"/>
    <p:sldId id="278" r:id="rId14"/>
    <p:sldId id="265" r:id="rId15"/>
    <p:sldId id="266" r:id="rId16"/>
    <p:sldId id="267" r:id="rId17"/>
    <p:sldId id="268" r:id="rId18"/>
    <p:sldId id="269" r:id="rId19"/>
    <p:sldId id="272" r:id="rId20"/>
    <p:sldId id="273" r:id="rId21"/>
    <p:sldId id="321" r:id="rId22"/>
    <p:sldId id="322" r:id="rId23"/>
    <p:sldId id="323" r:id="rId24"/>
    <p:sldId id="324" r:id="rId25"/>
    <p:sldId id="325" r:id="rId26"/>
    <p:sldId id="326" r:id="rId27"/>
    <p:sldId id="327" r:id="rId28"/>
    <p:sldId id="328" r:id="rId29"/>
    <p:sldId id="337" r:id="rId30"/>
    <p:sldId id="274" r:id="rId31"/>
    <p:sldId id="292" r:id="rId32"/>
    <p:sldId id="276" r:id="rId33"/>
    <p:sldId id="279" r:id="rId34"/>
    <p:sldId id="280" r:id="rId35"/>
    <p:sldId id="281" r:id="rId36"/>
    <p:sldId id="282" r:id="rId37"/>
    <p:sldId id="283" r:id="rId38"/>
    <p:sldId id="284" r:id="rId39"/>
    <p:sldId id="285" r:id="rId40"/>
    <p:sldId id="289" r:id="rId41"/>
    <p:sldId id="300" r:id="rId42"/>
    <p:sldId id="301" r:id="rId43"/>
    <p:sldId id="302" r:id="rId44"/>
    <p:sldId id="303" r:id="rId45"/>
    <p:sldId id="304" r:id="rId46"/>
    <p:sldId id="305" r:id="rId47"/>
    <p:sldId id="306" r:id="rId48"/>
    <p:sldId id="307" r:id="rId49"/>
    <p:sldId id="308" r:id="rId50"/>
    <p:sldId id="299" r:id="rId51"/>
    <p:sldId id="329" r:id="rId52"/>
    <p:sldId id="330" r:id="rId53"/>
    <p:sldId id="331" r:id="rId54"/>
    <p:sldId id="332" r:id="rId55"/>
    <p:sldId id="333" r:id="rId56"/>
    <p:sldId id="334" r:id="rId57"/>
    <p:sldId id="335" r:id="rId58"/>
    <p:sldId id="336" r:id="rId59"/>
    <p:sldId id="309" r:id="rId60"/>
    <p:sldId id="310" r:id="rId61"/>
    <p:sldId id="312" r:id="rId62"/>
    <p:sldId id="314" r:id="rId63"/>
    <p:sldId id="315" r:id="rId64"/>
    <p:sldId id="316" r:id="rId65"/>
    <p:sldId id="317" r:id="rId66"/>
    <p:sldId id="338" r:id="rId67"/>
    <p:sldId id="320" r:id="rId68"/>
    <p:sldId id="339" r:id="rId69"/>
    <p:sldId id="319" r:id="rId70"/>
  </p:sldIdLst>
  <p:sldSz cx="9144000" cy="6858000" type="screen4x3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767" autoAdjust="0"/>
  </p:normalViewPr>
  <p:slideViewPr>
    <p:cSldViewPr>
      <p:cViewPr varScale="1">
        <p:scale>
          <a:sx n="67" d="100"/>
          <a:sy n="67" d="100"/>
        </p:scale>
        <p:origin x="147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" Type="http://schemas.openxmlformats.org/officeDocument/2006/relationships/slide" Target="slides/slide5.xml"/><Relationship Id="rId71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1804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1804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08C70AEE-C0CD-40A3-970F-A603A429B3BC}" type="datetimeFigureOut">
              <a:rPr lang="en-US" smtClean="0"/>
              <a:pPr/>
              <a:t>7/7/2018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692150"/>
            <a:ext cx="46196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387136"/>
            <a:ext cx="5608320" cy="4156234"/>
          </a:xfrm>
          <a:prstGeom prst="rect">
            <a:avLst/>
          </a:prstGeom>
        </p:spPr>
        <p:txBody>
          <a:bodyPr vert="horz" lIns="92830" tIns="46415" rIns="92830" bIns="46415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3037840" cy="461804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68"/>
            <a:ext cx="3037840" cy="461804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4A786881-01C1-401C-8510-32EF365A66C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251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#2- Be transparent about vision.</a:t>
            </a:r>
          </a:p>
          <a:p>
            <a:r>
              <a:rPr lang="en-US" dirty="0" smtClean="0"/>
              <a:t>#3- What resources are needed to see an initiative through?</a:t>
            </a:r>
          </a:p>
          <a:p>
            <a:r>
              <a:rPr lang="en-US" dirty="0" smtClean="0"/>
              <a:t>Performance breeds trust, when a leader delivers, the</a:t>
            </a:r>
            <a:r>
              <a:rPr lang="en-US" baseline="0" dirty="0" smtClean="0"/>
              <a:t> </a:t>
            </a:r>
            <a:r>
              <a:rPr lang="en-US" dirty="0" smtClean="0"/>
              <a:t>confidence of others in him grows.</a:t>
            </a:r>
            <a:r>
              <a:rPr lang="en-US" baseline="0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786881-01C1-401C-8510-32EF365A66C0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3246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</a:t>
            </a:r>
            <a:r>
              <a:rPr lang="en-US" baseline="0" dirty="0" smtClean="0"/>
              <a:t> good l</a:t>
            </a:r>
            <a:r>
              <a:rPr lang="en-US" dirty="0" smtClean="0"/>
              <a:t>eader</a:t>
            </a:r>
            <a:r>
              <a:rPr lang="en-US" baseline="0" dirty="0" smtClean="0"/>
              <a:t> is a resource and not a boss!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786881-01C1-401C-8510-32EF365A66C0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46997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Promote the sharing of skills beyond constitutional duties.  Example, a Recording Secretary can do so much more….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786881-01C1-401C-8510-32EF365A66C0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0559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786881-01C1-401C-8510-32EF365A66C0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0752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-Everyone wants to feel</a:t>
            </a:r>
            <a:r>
              <a:rPr lang="en-US" baseline="0" dirty="0" smtClean="0"/>
              <a:t> valued and supported.  </a:t>
            </a:r>
          </a:p>
          <a:p>
            <a:r>
              <a:rPr lang="en-US" baseline="0" dirty="0" smtClean="0"/>
              <a:t>-Everyone wants leadership to take notice of their efforts.</a:t>
            </a:r>
          </a:p>
          <a:p>
            <a:r>
              <a:rPr lang="en-US" baseline="0" dirty="0" smtClean="0"/>
              <a:t>-Everyone wants to be part of success and it breeds more success.</a:t>
            </a:r>
          </a:p>
          <a:p>
            <a:r>
              <a:rPr lang="en-US" baseline="0" dirty="0" smtClean="0"/>
              <a:t>-Momentum is critical, keep it going.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786881-01C1-401C-8510-32EF365A66C0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91474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Delete?????  Duplicative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786881-01C1-401C-8510-32EF365A66C0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8580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</a:t>
            </a:r>
            <a:r>
              <a:rPr lang="en-US" baseline="0" dirty="0" smtClean="0"/>
              <a:t> Order is about us and not me, it is we and not I.  Egos can negatively impact our work and therefore impact the Order.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786881-01C1-401C-8510-32EF365A66C0}" type="slidenum">
              <a:rPr lang="en-US" smtClean="0"/>
              <a:pPr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8350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60C0C-436B-4DDD-A1FC-60F531F18A16}" type="datetime1">
              <a:rPr lang="en-US" smtClean="0"/>
              <a:pPr/>
              <a:t>7/7/2018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1282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BB906-68D1-4DD1-90A2-A044758E003D}" type="datetime1">
              <a:rPr lang="en-US" smtClean="0"/>
              <a:pPr/>
              <a:t>7/7/2018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8719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21FC1-9C19-4C20-8807-3F09F38FA93D}" type="datetime1">
              <a:rPr lang="en-US" smtClean="0"/>
              <a:pPr/>
              <a:t>7/7/2018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9487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ED89E-FCB6-4290-93B4-C02126DACD2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7/7/2018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04A96-39E0-4288-A296-AEB0817A992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9633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ED89E-FCB6-4290-93B4-C02126DACD2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7/7/2018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04A96-39E0-4288-A296-AEB0817A992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172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ED89E-FCB6-4290-93B4-C02126DACD2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7/7/2018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04A96-39E0-4288-A296-AEB0817A992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2411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ED89E-FCB6-4290-93B4-C02126DACD2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7/7/2018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04A96-39E0-4288-A296-AEB0817A992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731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ED89E-FCB6-4290-93B4-C02126DACD2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7/7/2018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04A96-39E0-4288-A296-AEB0817A992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1023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ED89E-FCB6-4290-93B4-C02126DACD2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7/7/2018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04A96-39E0-4288-A296-AEB0817A992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7435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ED89E-FCB6-4290-93B4-C02126DACD2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7/7/2018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04A96-39E0-4288-A296-AEB0817A992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66643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ED89E-FCB6-4290-93B4-C02126DACD2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7/7/2018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04A96-39E0-4288-A296-AEB0817A992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553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7C2F0-D262-4669-AF9E-C0636C464158}" type="datetime1">
              <a:rPr lang="en-US" smtClean="0"/>
              <a:pPr/>
              <a:t>7/7/2018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94725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ED89E-FCB6-4290-93B4-C02126DACD2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7/7/2018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04A96-39E0-4288-A296-AEB0817A992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3194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ED89E-FCB6-4290-93B4-C02126DACD2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7/7/2018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04A96-39E0-4288-A296-AEB0817A992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2888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ED89E-FCB6-4290-93B4-C02126DACD2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7/7/2018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04A96-39E0-4288-A296-AEB0817A992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741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B90CB-4325-4492-99B8-4DBFCF1454B0}" type="datetime1">
              <a:rPr lang="en-US" smtClean="0"/>
              <a:pPr/>
              <a:t>7/7/2018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420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57B01-CC15-4F35-AC61-0B9218BCEA51}" type="datetime1">
              <a:rPr lang="en-US" smtClean="0"/>
              <a:pPr/>
              <a:t>7/7/2018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7732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19138-2569-4CC3-A487-7692D6DE9BAC}" type="datetime1">
              <a:rPr lang="en-US" smtClean="0"/>
              <a:pPr/>
              <a:t>7/7/2018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285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3406A-FDA9-4A54-BAA1-B807EFE7B322}" type="datetime1">
              <a:rPr lang="en-US" smtClean="0"/>
              <a:pPr/>
              <a:t>7/7/2018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5446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2ECA5-860B-4127-9379-14972064AC4C}" type="datetime1">
              <a:rPr lang="en-US" smtClean="0"/>
              <a:pPr/>
              <a:t>7/7/2018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6781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C36DD-36B5-48C9-A73E-7DF02F0F6743}" type="datetime1">
              <a:rPr lang="en-US" smtClean="0"/>
              <a:pPr/>
              <a:t>7/7/2018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5366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514DB-1EC4-4621-9E93-89C1BBFC6AF2}" type="datetime1">
              <a:rPr lang="en-US" smtClean="0"/>
              <a:pPr/>
              <a:t>7/7/2018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70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80C84D-021A-49E5-A443-E6D6C8BEBD81}" type="datetime1">
              <a:rPr lang="en-US" smtClean="0"/>
              <a:pPr/>
              <a:t>7/7/2018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BBC15-AAB6-41E4-BE60-62BAEF0C777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378892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alphaModFix amt="38000"/>
            <a:lum/>
          </a:blip>
          <a:srcRect/>
          <a:stretch>
            <a:fillRect l="10000" t="-8000" r="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8ED89E-FCB6-4290-93B4-C02126DACD2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7/7/2018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804A96-39E0-4288-A296-AEB0817A992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1604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244975"/>
            <a:ext cx="7772400" cy="1470025"/>
          </a:xfrm>
        </p:spPr>
        <p:txBody>
          <a:bodyPr/>
          <a:lstStyle/>
          <a:p>
            <a:r>
              <a:rPr lang="en-US" dirty="0"/>
              <a:t>AOH LEADERSHIP SEMINAR</a:t>
            </a:r>
            <a:br>
              <a:rPr lang="en-US" dirty="0"/>
            </a:br>
            <a:r>
              <a:rPr lang="en-US" dirty="0"/>
              <a:t>“</a:t>
            </a:r>
            <a:r>
              <a:rPr lang="en-US" sz="3200" dirty="0"/>
              <a:t>Be the Kind of leader you would follow”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4" name="Picture 3" descr="AOH%20Logo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00400" y="350520"/>
            <a:ext cx="2743200" cy="29260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Leadership Involves:</a:t>
            </a:r>
            <a:br>
              <a:rPr lang="en-US" dirty="0"/>
            </a:b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>
            <a:normAutofit/>
          </a:bodyPr>
          <a:lstStyle/>
          <a:p>
            <a:r>
              <a:rPr lang="en-US" dirty="0"/>
              <a:t>1. Establishing a clear vision</a:t>
            </a:r>
          </a:p>
          <a:p>
            <a:r>
              <a:rPr lang="en-US" dirty="0"/>
              <a:t>2. Sharing that vision with others so that they will follow willingly</a:t>
            </a:r>
          </a:p>
          <a:p>
            <a:r>
              <a:rPr lang="en-US" dirty="0"/>
              <a:t>3. Providing the information, knowledge and methods to realize that vision</a:t>
            </a:r>
          </a:p>
          <a:p>
            <a:r>
              <a:rPr lang="en-US" dirty="0"/>
              <a:t>4. Coordinating and balancing the </a:t>
            </a:r>
            <a:r>
              <a:rPr lang="en-US" dirty="0" smtClean="0"/>
              <a:t>interests </a:t>
            </a:r>
            <a:r>
              <a:rPr lang="en-US" dirty="0"/>
              <a:t>of all members</a:t>
            </a:r>
          </a:p>
          <a:p>
            <a:r>
              <a:rPr lang="en-US" dirty="0"/>
              <a:t>5.Inspiring others to perform and engage in achieving a goal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3074" name="Picture 2" descr="C:\Users\TimKala\AppData\Local\Microsoft\Windows\INetCache\IE\8BHYHU2N\leader_good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3" y="0"/>
            <a:ext cx="9142134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4098" name="Picture 2" descr="C:\Users\TimKala\AppData\Local\Microsoft\Windows\INetCache\IE\OJO342DM\Leadership-and-Management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65126"/>
            <a:ext cx="9144000" cy="60925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LEADERSHIP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NATIONAL</a:t>
            </a:r>
          </a:p>
          <a:p>
            <a:r>
              <a:rPr lang="en-US" dirty="0"/>
              <a:t>STATE</a:t>
            </a:r>
            <a:endParaRPr lang="en-US" dirty="0">
              <a:solidFill>
                <a:srgbClr val="00B050"/>
              </a:solidFill>
            </a:endParaRPr>
          </a:p>
          <a:p>
            <a:r>
              <a:rPr lang="en-US" dirty="0">
                <a:solidFill>
                  <a:srgbClr val="00B050"/>
                </a:solidFill>
              </a:rPr>
              <a:t>COUNTY</a:t>
            </a:r>
          </a:p>
          <a:p>
            <a:r>
              <a:rPr lang="en-US" dirty="0">
                <a:solidFill>
                  <a:srgbClr val="0070C0"/>
                </a:solidFill>
              </a:rPr>
              <a:t>DIVISION</a:t>
            </a:r>
          </a:p>
          <a:p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JUNIOR</a:t>
            </a:r>
          </a:p>
        </p:txBody>
      </p:sp>
      <p:pic>
        <p:nvPicPr>
          <p:cNvPr id="6" name="Content Placeholder 5" descr="mckay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738812" y="2439194"/>
            <a:ext cx="1857375" cy="2847975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FF00"/>
                </a:solidFill>
              </a:rPr>
              <a:t>ELECTED NATIONAL OFFICERS</a:t>
            </a:r>
            <a:br>
              <a:rPr lang="en-US" dirty="0">
                <a:solidFill>
                  <a:srgbClr val="FFFF00"/>
                </a:solidFill>
              </a:rPr>
            </a:br>
            <a:r>
              <a:rPr lang="en-US" dirty="0">
                <a:solidFill>
                  <a:srgbClr val="FFFF00"/>
                </a:solidFill>
              </a:rPr>
              <a:t>Article VIII Section 2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>
                <a:solidFill>
                  <a:srgbClr val="FFFF00"/>
                </a:solidFill>
              </a:rPr>
              <a:t>President-James McKay		</a:t>
            </a:r>
            <a:r>
              <a:rPr lang="en-US" dirty="0" smtClean="0">
                <a:solidFill>
                  <a:srgbClr val="FFFF00"/>
                </a:solidFill>
              </a:rPr>
              <a:t>Art </a:t>
            </a:r>
            <a:r>
              <a:rPr lang="en-US" dirty="0">
                <a:solidFill>
                  <a:srgbClr val="FFFF00"/>
                </a:solidFill>
              </a:rPr>
              <a:t>X Sec. 1</a:t>
            </a:r>
          </a:p>
          <a:p>
            <a:r>
              <a:rPr lang="en-US" dirty="0">
                <a:solidFill>
                  <a:srgbClr val="FFFF00"/>
                </a:solidFill>
              </a:rPr>
              <a:t>Vice President-Danny O’Connell	Art X Sec. 2</a:t>
            </a:r>
          </a:p>
          <a:p>
            <a:r>
              <a:rPr lang="en-US" dirty="0">
                <a:solidFill>
                  <a:srgbClr val="FFFF00"/>
                </a:solidFill>
              </a:rPr>
              <a:t>Secretary-Jere Cole			Art X Sec.3</a:t>
            </a:r>
          </a:p>
          <a:p>
            <a:r>
              <a:rPr lang="en-US" dirty="0">
                <a:solidFill>
                  <a:srgbClr val="FFFF00"/>
                </a:solidFill>
              </a:rPr>
              <a:t>Treasurer-Sean Pender		</a:t>
            </a:r>
            <a:r>
              <a:rPr lang="en-US" dirty="0" smtClean="0">
                <a:solidFill>
                  <a:srgbClr val="FFFF00"/>
                </a:solidFill>
              </a:rPr>
              <a:t>Art </a:t>
            </a:r>
            <a:r>
              <a:rPr lang="en-US" dirty="0">
                <a:solidFill>
                  <a:srgbClr val="FFFF00"/>
                </a:solidFill>
              </a:rPr>
              <a:t>X Sec.6</a:t>
            </a:r>
          </a:p>
          <a:p>
            <a:r>
              <a:rPr lang="en-US" dirty="0">
                <a:solidFill>
                  <a:srgbClr val="FFFF00"/>
                </a:solidFill>
              </a:rPr>
              <a:t>Directors   </a:t>
            </a:r>
            <a:r>
              <a:rPr lang="en-US" dirty="0" smtClean="0">
                <a:solidFill>
                  <a:srgbClr val="FFFF00"/>
                </a:solidFill>
              </a:rPr>
              <a:t>(6)  				Art </a:t>
            </a:r>
            <a:r>
              <a:rPr lang="en-US" dirty="0">
                <a:solidFill>
                  <a:srgbClr val="FFFF00"/>
                </a:solidFill>
              </a:rPr>
              <a:t>X Sec. 14</a:t>
            </a:r>
          </a:p>
          <a:p>
            <a:r>
              <a:rPr lang="en-US" dirty="0">
                <a:solidFill>
                  <a:srgbClr val="FFFF00"/>
                </a:solidFill>
              </a:rPr>
              <a:t>Dan </a:t>
            </a:r>
            <a:r>
              <a:rPr lang="en-US" dirty="0" err="1" smtClean="0">
                <a:solidFill>
                  <a:srgbClr val="FFFF00"/>
                </a:solidFill>
              </a:rPr>
              <a:t>Dennehy</a:t>
            </a:r>
            <a:r>
              <a:rPr lang="en-US" dirty="0" smtClean="0">
                <a:solidFill>
                  <a:srgbClr val="FFFF00"/>
                </a:solidFill>
              </a:rPr>
              <a:t>			Tom O’Donnell </a:t>
            </a:r>
            <a:endParaRPr lang="en-US" dirty="0">
              <a:solidFill>
                <a:srgbClr val="FFFF00"/>
              </a:solidFill>
            </a:endParaRPr>
          </a:p>
          <a:p>
            <a:r>
              <a:rPr lang="en-US" dirty="0" smtClean="0">
                <a:solidFill>
                  <a:srgbClr val="FFFF00"/>
                </a:solidFill>
              </a:rPr>
              <a:t>Liam </a:t>
            </a:r>
            <a:r>
              <a:rPr lang="en-US" dirty="0">
                <a:solidFill>
                  <a:srgbClr val="FFFF00"/>
                </a:solidFill>
              </a:rPr>
              <a:t>McNabb			Bill Sullivan</a:t>
            </a:r>
          </a:p>
          <a:p>
            <a:r>
              <a:rPr lang="en-US" dirty="0">
                <a:solidFill>
                  <a:srgbClr val="FFFF00"/>
                </a:solidFill>
              </a:rPr>
              <a:t>Denny Parks			John Wilson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ELECTED STATE OFFICERS</a:t>
            </a:r>
            <a:br>
              <a:rPr lang="en-US" dirty="0"/>
            </a:br>
            <a:r>
              <a:rPr lang="en-US" dirty="0"/>
              <a:t>Article VIII Sec. 3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(As prescribed by State By-Laws)</a:t>
            </a:r>
          </a:p>
          <a:p>
            <a:r>
              <a:rPr lang="en-US" dirty="0"/>
              <a:t>President			Art. X Sec.1</a:t>
            </a:r>
          </a:p>
          <a:p>
            <a:r>
              <a:rPr lang="en-US" dirty="0"/>
              <a:t>Vice President		Art. X Sec 2</a:t>
            </a:r>
          </a:p>
          <a:p>
            <a:r>
              <a:rPr lang="en-US" dirty="0"/>
              <a:t>Secretary			Art. X Sec.3</a:t>
            </a:r>
          </a:p>
          <a:p>
            <a:r>
              <a:rPr lang="en-US" dirty="0"/>
              <a:t>Treasurer			Art. X Sec 6</a:t>
            </a:r>
          </a:p>
          <a:p>
            <a:r>
              <a:rPr lang="en-US" dirty="0"/>
              <a:t>Directors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ELECTED COUNTY OFFICERS</a:t>
            </a:r>
            <a:br>
              <a:rPr lang="en-US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Article VIII Sec. 5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i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Where 2 or Divisions exist within the </a:t>
            </a:r>
            <a:r>
              <a:rPr lang="en-US" i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County)</a:t>
            </a:r>
            <a:endParaRPr lang="en-US" i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President				Art. X Sec.1</a:t>
            </a:r>
          </a:p>
          <a:p>
            <a:r>
              <a:rPr lang="en-US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Vice President			Art. X Sec 2</a:t>
            </a:r>
          </a:p>
          <a:p>
            <a:r>
              <a:rPr lang="en-US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Recording Secretary		Art. X Sec 4,</a:t>
            </a:r>
          </a:p>
          <a:p>
            <a:r>
              <a:rPr lang="en-US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Financial Secretary		Art. X Sec 5</a:t>
            </a:r>
          </a:p>
          <a:p>
            <a:r>
              <a:rPr lang="en-US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Treasurer				Art. X Sec. 6</a:t>
            </a:r>
          </a:p>
          <a:p>
            <a:r>
              <a:rPr lang="en-US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Marshal				Bluebook Pg 27</a:t>
            </a:r>
          </a:p>
          <a:p>
            <a:r>
              <a:rPr lang="en-US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Sentinel				Bluebook Pg 27</a:t>
            </a:r>
          </a:p>
          <a:p>
            <a:r>
              <a:rPr lang="en-US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Chairman of Standing Committee Bluebook Pg 27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2060"/>
                </a:solidFill>
              </a:rPr>
              <a:t>ELECTED DIVISION OFFICERS</a:t>
            </a:r>
            <a:br>
              <a:rPr lang="en-US" dirty="0">
                <a:solidFill>
                  <a:srgbClr val="002060"/>
                </a:solidFill>
              </a:rPr>
            </a:br>
            <a:r>
              <a:rPr lang="en-US" dirty="0">
                <a:solidFill>
                  <a:srgbClr val="002060"/>
                </a:solidFill>
              </a:rPr>
              <a:t>Article VIII Sec.7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002060"/>
                </a:solidFill>
              </a:rPr>
              <a:t>President</a:t>
            </a:r>
          </a:p>
          <a:p>
            <a:r>
              <a:rPr lang="en-US" dirty="0">
                <a:solidFill>
                  <a:srgbClr val="002060"/>
                </a:solidFill>
              </a:rPr>
              <a:t>Vice President</a:t>
            </a:r>
          </a:p>
          <a:p>
            <a:r>
              <a:rPr lang="en-US" dirty="0">
                <a:solidFill>
                  <a:srgbClr val="002060"/>
                </a:solidFill>
              </a:rPr>
              <a:t>Recording Secretary</a:t>
            </a:r>
          </a:p>
          <a:p>
            <a:r>
              <a:rPr lang="en-US" dirty="0">
                <a:solidFill>
                  <a:srgbClr val="002060"/>
                </a:solidFill>
              </a:rPr>
              <a:t>Financial Secretary</a:t>
            </a:r>
          </a:p>
          <a:p>
            <a:r>
              <a:rPr lang="en-US" dirty="0">
                <a:solidFill>
                  <a:srgbClr val="002060"/>
                </a:solidFill>
              </a:rPr>
              <a:t>Treasurer</a:t>
            </a:r>
          </a:p>
          <a:p>
            <a:r>
              <a:rPr lang="en-US" dirty="0">
                <a:solidFill>
                  <a:srgbClr val="002060"/>
                </a:solidFill>
              </a:rPr>
              <a:t>Marshal</a:t>
            </a:r>
          </a:p>
          <a:p>
            <a:r>
              <a:rPr lang="en-US" dirty="0">
                <a:solidFill>
                  <a:srgbClr val="002060"/>
                </a:solidFill>
              </a:rPr>
              <a:t>Sentinel</a:t>
            </a:r>
          </a:p>
          <a:p>
            <a:r>
              <a:rPr lang="en-US" dirty="0">
                <a:solidFill>
                  <a:srgbClr val="002060"/>
                </a:solidFill>
              </a:rPr>
              <a:t>Chairman of Standing Committee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APPOINTED OFFICERS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Chaplain			</a:t>
            </a:r>
            <a:r>
              <a:rPr lang="en-US" dirty="0" smtClean="0"/>
              <a:t>	Art </a:t>
            </a:r>
            <a:r>
              <a:rPr lang="en-US" dirty="0"/>
              <a:t>X Sec 7,8</a:t>
            </a:r>
          </a:p>
          <a:p>
            <a:r>
              <a:rPr lang="en-US" dirty="0"/>
              <a:t>Historian/Archivist	</a:t>
            </a:r>
            <a:r>
              <a:rPr lang="en-US" dirty="0" smtClean="0"/>
              <a:t>	Art </a:t>
            </a:r>
            <a:r>
              <a:rPr lang="en-US" dirty="0"/>
              <a:t>X Sec </a:t>
            </a:r>
            <a:r>
              <a:rPr lang="en-US" dirty="0" smtClean="0"/>
              <a:t>9,10	</a:t>
            </a:r>
          </a:p>
          <a:p>
            <a:r>
              <a:rPr lang="en-US" dirty="0" smtClean="0"/>
              <a:t>Organizer				Art X Sec 12,13</a:t>
            </a:r>
          </a:p>
          <a:p>
            <a:r>
              <a:rPr lang="en-US" dirty="0" smtClean="0"/>
              <a:t>FFAI</a:t>
            </a:r>
            <a:r>
              <a:rPr lang="en-US" dirty="0"/>
              <a:t>				Art X Sec. 15</a:t>
            </a:r>
          </a:p>
          <a:p>
            <a:r>
              <a:rPr lang="en-US" dirty="0"/>
              <a:t>Charities and Missions	</a:t>
            </a:r>
            <a:r>
              <a:rPr lang="en-US" dirty="0" smtClean="0"/>
              <a:t>	Art </a:t>
            </a:r>
            <a:r>
              <a:rPr lang="en-US" dirty="0"/>
              <a:t>X Sec 16,17</a:t>
            </a:r>
          </a:p>
          <a:p>
            <a:r>
              <a:rPr lang="en-US" dirty="0"/>
              <a:t>Catholic Action		</a:t>
            </a:r>
            <a:r>
              <a:rPr lang="en-US" dirty="0" smtClean="0"/>
              <a:t>	Art </a:t>
            </a:r>
            <a:r>
              <a:rPr lang="en-US" dirty="0"/>
              <a:t>X Sec 18</a:t>
            </a:r>
          </a:p>
          <a:p>
            <a:r>
              <a:rPr lang="en-US" dirty="0"/>
              <a:t>Pro-Life			</a:t>
            </a:r>
            <a:r>
              <a:rPr lang="en-US" dirty="0" smtClean="0"/>
              <a:t>	Art </a:t>
            </a:r>
            <a:r>
              <a:rPr lang="en-US" dirty="0"/>
              <a:t>X Sec 20</a:t>
            </a:r>
          </a:p>
          <a:p>
            <a:r>
              <a:rPr lang="en-US" dirty="0"/>
              <a:t>Political Education Com	</a:t>
            </a:r>
            <a:r>
              <a:rPr lang="en-US" dirty="0" smtClean="0"/>
              <a:t>	Art </a:t>
            </a:r>
            <a:r>
              <a:rPr lang="en-US" dirty="0"/>
              <a:t>X Sec 21</a:t>
            </a:r>
          </a:p>
          <a:p>
            <a:r>
              <a:rPr lang="en-US" dirty="0"/>
              <a:t>Veterans Affairs		</a:t>
            </a:r>
            <a:r>
              <a:rPr lang="en-US" dirty="0" smtClean="0"/>
              <a:t>	Art </a:t>
            </a:r>
            <a:r>
              <a:rPr lang="en-US" dirty="0"/>
              <a:t>X Sec 22</a:t>
            </a:r>
          </a:p>
          <a:p>
            <a:r>
              <a:rPr lang="en-US" dirty="0"/>
              <a:t>Immigration		</a:t>
            </a:r>
            <a:r>
              <a:rPr lang="en-US" dirty="0" smtClean="0"/>
              <a:t>	Art </a:t>
            </a:r>
            <a:r>
              <a:rPr lang="en-US" dirty="0"/>
              <a:t>X Sec 23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OTHER APPOINTED OFFICERS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Newsletter Editor</a:t>
            </a:r>
          </a:p>
          <a:p>
            <a:r>
              <a:rPr lang="en-US" dirty="0"/>
              <a:t>Legal Counsel</a:t>
            </a:r>
          </a:p>
          <a:p>
            <a:r>
              <a:rPr lang="en-US" dirty="0"/>
              <a:t>Sports</a:t>
            </a:r>
          </a:p>
          <a:p>
            <a:r>
              <a:rPr lang="en-US" dirty="0"/>
              <a:t>Project St. Patrick</a:t>
            </a:r>
          </a:p>
          <a:p>
            <a:r>
              <a:rPr lang="en-US" dirty="0"/>
              <a:t>Hunger</a:t>
            </a:r>
          </a:p>
          <a:p>
            <a:r>
              <a:rPr lang="en-US" dirty="0"/>
              <a:t>Fundraising</a:t>
            </a:r>
          </a:p>
          <a:p>
            <a:r>
              <a:rPr lang="en-US" dirty="0"/>
              <a:t>Directors</a:t>
            </a:r>
          </a:p>
          <a:p>
            <a:r>
              <a:rPr lang="en-US" dirty="0"/>
              <a:t>Finance/Trustees</a:t>
            </a:r>
          </a:p>
          <a:p>
            <a:r>
              <a:rPr lang="en-US" dirty="0"/>
              <a:t>Rituals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pic>
        <p:nvPicPr>
          <p:cNvPr id="2050" name="Picture 2" descr="C:\Users\TimKala\AppData\Local\Microsoft\Windows\INetCache\IE\WR2LNWJ2\business_introduction_1[1]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238375" y="1791494"/>
            <a:ext cx="4667250" cy="4143375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Leadership…Investing </a:t>
            </a:r>
            <a:r>
              <a:rPr lang="en-US" b="1" dirty="0"/>
              <a:t>in the Order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938712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Leadership is important on every level </a:t>
            </a:r>
            <a:r>
              <a:rPr lang="en-US" dirty="0"/>
              <a:t>(National State, County &amp; Division) </a:t>
            </a:r>
            <a:r>
              <a:rPr lang="en-US" dirty="0" smtClean="0"/>
              <a:t>for the health and well being of the Order. </a:t>
            </a:r>
          </a:p>
          <a:p>
            <a:pPr marL="0" indent="0">
              <a:buNone/>
            </a:pPr>
            <a:r>
              <a:rPr lang="en-US" dirty="0" smtClean="0"/>
              <a:t>C</a:t>
            </a:r>
            <a:r>
              <a:rPr lang="en-US" dirty="0" smtClean="0"/>
              <a:t>ritical functions of Leaders is to:</a:t>
            </a:r>
            <a:endParaRPr lang="en-US" sz="1200" dirty="0"/>
          </a:p>
          <a:p>
            <a:pPr lvl="2"/>
            <a:r>
              <a:rPr lang="en-US" dirty="0"/>
              <a:t>Engage others (Officers and Members</a:t>
            </a:r>
            <a:r>
              <a:rPr lang="en-US" dirty="0" smtClean="0"/>
              <a:t>)</a:t>
            </a:r>
            <a:endParaRPr lang="en-US" dirty="0"/>
          </a:p>
          <a:p>
            <a:pPr lvl="2"/>
            <a:r>
              <a:rPr lang="en-US" dirty="0" smtClean="0"/>
              <a:t>Identify </a:t>
            </a:r>
            <a:r>
              <a:rPr lang="en-US" dirty="0" smtClean="0"/>
              <a:t>goals </a:t>
            </a:r>
            <a:r>
              <a:rPr lang="en-US" dirty="0"/>
              <a:t>for the term (what are desired outcomes?)</a:t>
            </a:r>
          </a:p>
          <a:p>
            <a:pPr lvl="2"/>
            <a:r>
              <a:rPr lang="en-US" dirty="0" smtClean="0"/>
              <a:t>Develop a work plan</a:t>
            </a:r>
            <a:r>
              <a:rPr lang="en-US" dirty="0" smtClean="0"/>
              <a:t> </a:t>
            </a:r>
            <a:endParaRPr lang="en-US" dirty="0">
              <a:solidFill>
                <a:srgbClr val="FF0000"/>
              </a:solidFill>
            </a:endParaRPr>
          </a:p>
          <a:p>
            <a:pPr lvl="2"/>
            <a:r>
              <a:rPr lang="en-US" dirty="0" smtClean="0"/>
              <a:t>Coach </a:t>
            </a:r>
            <a:r>
              <a:rPr lang="en-US" dirty="0"/>
              <a:t>and </a:t>
            </a:r>
            <a:r>
              <a:rPr lang="en-US" dirty="0" smtClean="0"/>
              <a:t>Mentor</a:t>
            </a:r>
          </a:p>
          <a:p>
            <a:pPr lvl="2"/>
            <a:r>
              <a:rPr lang="en-US" dirty="0" smtClean="0"/>
              <a:t>Set an Example for others</a:t>
            </a:r>
          </a:p>
          <a:p>
            <a:pPr lvl="2"/>
            <a:r>
              <a:rPr lang="en-US" dirty="0" smtClean="0"/>
              <a:t>“Plant seeds” fo</a:t>
            </a:r>
            <a:r>
              <a:rPr lang="en-US" dirty="0" smtClean="0"/>
              <a:t>r the future</a:t>
            </a:r>
            <a:endParaRPr lang="en-US" dirty="0"/>
          </a:p>
          <a:p>
            <a:pPr marL="685800" lvl="2" indent="0">
              <a:buNone/>
            </a:pPr>
            <a:endParaRPr lang="en-US" sz="2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99586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Engage Others…Build Your Team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603750"/>
          </a:xfrm>
        </p:spPr>
        <p:txBody>
          <a:bodyPr/>
          <a:lstStyle/>
          <a:p>
            <a:r>
              <a:rPr lang="en-US" sz="2800" dirty="0"/>
              <a:t>Involve others to </a:t>
            </a:r>
            <a:r>
              <a:rPr lang="en-US" sz="2800" dirty="0" smtClean="0"/>
              <a:t>discuss operations for today and </a:t>
            </a:r>
            <a:r>
              <a:rPr lang="en-US" sz="2800" dirty="0" smtClean="0"/>
              <a:t>the </a:t>
            </a:r>
            <a:r>
              <a:rPr lang="en-US" sz="2800" dirty="0"/>
              <a:t>future</a:t>
            </a:r>
            <a:r>
              <a:rPr lang="en-US" sz="2800" dirty="0" smtClean="0"/>
              <a:t>:</a:t>
            </a:r>
          </a:p>
          <a:p>
            <a:pPr marL="0" indent="0">
              <a:buNone/>
            </a:pPr>
            <a:endParaRPr lang="en-US" sz="1200" dirty="0"/>
          </a:p>
          <a:p>
            <a:pPr lvl="1"/>
            <a:r>
              <a:rPr lang="en-US" sz="2800" dirty="0"/>
              <a:t>What do they think is important for the organization? </a:t>
            </a:r>
            <a:r>
              <a:rPr lang="en-US" sz="2800" i="1" dirty="0"/>
              <a:t>(Buy-In is critical…)</a:t>
            </a:r>
          </a:p>
          <a:p>
            <a:pPr lvl="1"/>
            <a:r>
              <a:rPr lang="en-US" sz="2800" dirty="0"/>
              <a:t>What can they do to help?  (any skills, talents, etc.?)</a:t>
            </a:r>
          </a:p>
          <a:p>
            <a:pPr lvl="1"/>
            <a:r>
              <a:rPr lang="en-US" sz="2800" dirty="0"/>
              <a:t>Who else can join the mission?</a:t>
            </a:r>
            <a:r>
              <a:rPr lang="en-US" dirty="0"/>
              <a:t>	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4024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761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Knowledge is </a:t>
            </a:r>
            <a:r>
              <a:rPr lang="en-US" b="1" dirty="0" smtClean="0"/>
              <a:t>Power</a:t>
            </a:r>
            <a:br>
              <a:rPr lang="en-US" b="1" dirty="0" smtClean="0"/>
            </a:br>
            <a:r>
              <a:rPr lang="en-US" b="1" dirty="0" smtClean="0"/>
              <a:t>“</a:t>
            </a:r>
            <a:r>
              <a:rPr lang="en-US" b="1" dirty="0" smtClean="0"/>
              <a:t>Setting the Stage”</a:t>
            </a:r>
            <a:endParaRPr lang="en-US" b="1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3235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Know your job!!!  </a:t>
            </a:r>
            <a:r>
              <a:rPr lang="en-US" dirty="0" smtClean="0"/>
              <a:t>(Respect lines of authority, etc.)</a:t>
            </a:r>
            <a:endParaRPr lang="en-US" dirty="0" smtClean="0"/>
          </a:p>
          <a:p>
            <a:r>
              <a:rPr lang="en-US" dirty="0" smtClean="0"/>
              <a:t>What </a:t>
            </a:r>
            <a:r>
              <a:rPr lang="en-US" dirty="0"/>
              <a:t>are the duties and expectations of each Officer (Blue Book</a:t>
            </a:r>
            <a:r>
              <a:rPr lang="en-US" dirty="0" smtClean="0"/>
              <a:t>)?</a:t>
            </a:r>
          </a:p>
          <a:p>
            <a:r>
              <a:rPr lang="en-US" dirty="0" smtClean="0"/>
              <a:t>Leaders need to be a resource or “Go To” for others to learn more about the Order, Officer’s duties, procedures, etc.</a:t>
            </a:r>
            <a:endParaRPr lang="en-US" dirty="0"/>
          </a:p>
          <a:p>
            <a:r>
              <a:rPr lang="en-US" dirty="0"/>
              <a:t>Who is playing what role as it relates </a:t>
            </a:r>
            <a:r>
              <a:rPr lang="en-US" dirty="0" smtClean="0"/>
              <a:t>to operations, </a:t>
            </a:r>
            <a:r>
              <a:rPr lang="en-US" dirty="0"/>
              <a:t>initiatives, etc</a:t>
            </a:r>
            <a:r>
              <a:rPr lang="en-US" dirty="0" smtClean="0"/>
              <a:t>.?</a:t>
            </a:r>
          </a:p>
          <a:p>
            <a:r>
              <a:rPr lang="en-US" dirty="0" smtClean="0"/>
              <a:t>Talk openly about the duties of Officers as it will help others better understand operations of the Order.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909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Identify</a:t>
            </a:r>
            <a:r>
              <a:rPr lang="en-US" b="1" dirty="0" smtClean="0"/>
              <a:t> </a:t>
            </a:r>
            <a:r>
              <a:rPr lang="en-US" b="1" dirty="0"/>
              <a:t>Goals for Term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What are your priorities? </a:t>
            </a:r>
            <a:r>
              <a:rPr lang="en-US" dirty="0" smtClean="0"/>
              <a:t>What </a:t>
            </a:r>
            <a:r>
              <a:rPr lang="en-US" dirty="0"/>
              <a:t>is important to others?</a:t>
            </a:r>
          </a:p>
          <a:p>
            <a:r>
              <a:rPr lang="en-US" dirty="0"/>
              <a:t>Timeframes?</a:t>
            </a:r>
          </a:p>
          <a:p>
            <a:r>
              <a:rPr lang="en-US" dirty="0"/>
              <a:t>Measuring success (</a:t>
            </a:r>
            <a:r>
              <a:rPr lang="en-US" i="1" dirty="0"/>
              <a:t>how will you know you achieved your goals?)</a:t>
            </a:r>
          </a:p>
          <a:p>
            <a:r>
              <a:rPr lang="en-US" b="1" dirty="0"/>
              <a:t>Ownership</a:t>
            </a:r>
            <a:r>
              <a:rPr lang="en-US" dirty="0"/>
              <a:t> is critical for “Buy In”</a:t>
            </a:r>
          </a:p>
          <a:p>
            <a:r>
              <a:rPr lang="en-US" dirty="0"/>
              <a:t>Talk openly about </a:t>
            </a:r>
            <a:r>
              <a:rPr lang="en-US" dirty="0" smtClean="0"/>
              <a:t>goals </a:t>
            </a:r>
            <a:r>
              <a:rPr lang="en-US" i="1" dirty="0"/>
              <a:t>(distinguish short term and long term goals</a:t>
            </a:r>
            <a:r>
              <a:rPr lang="en-US" i="1" dirty="0" smtClean="0"/>
              <a:t>)</a:t>
            </a:r>
          </a:p>
          <a:p>
            <a:r>
              <a:rPr lang="en-US" i="1" dirty="0" smtClean="0"/>
              <a:t>Who else can serve as key leaders? </a:t>
            </a:r>
            <a:endParaRPr lang="en-US" i="1" dirty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89642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Develop</a:t>
            </a:r>
            <a:r>
              <a:rPr lang="en-US" b="1" dirty="0" smtClean="0"/>
              <a:t> </a:t>
            </a:r>
            <a:r>
              <a:rPr lang="en-US" b="1" dirty="0"/>
              <a:t>a </a:t>
            </a:r>
            <a:r>
              <a:rPr lang="en-US" b="1" dirty="0" smtClean="0"/>
              <a:t>Work Plan</a:t>
            </a:r>
            <a:endParaRPr lang="en-US" b="1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57763"/>
          </a:xfrm>
        </p:spPr>
        <p:txBody>
          <a:bodyPr>
            <a:normAutofit fontScale="92500"/>
          </a:bodyPr>
          <a:lstStyle/>
          <a:p>
            <a:pPr marL="342900" lvl="1" indent="0">
              <a:buNone/>
            </a:pPr>
            <a:r>
              <a:rPr lang="en-US" sz="3000" dirty="0" smtClean="0"/>
              <a:t>What are the steps to achieving the group’s goals?</a:t>
            </a:r>
            <a:endParaRPr lang="en-US" sz="3000" dirty="0" smtClean="0"/>
          </a:p>
          <a:p>
            <a:r>
              <a:rPr lang="en-US" dirty="0"/>
              <a:t>Division, County, State Level Operations: </a:t>
            </a:r>
            <a:r>
              <a:rPr lang="en-US" dirty="0"/>
              <a:t>	</a:t>
            </a:r>
          </a:p>
          <a:p>
            <a:pPr lvl="3"/>
            <a:r>
              <a:rPr lang="en-US" sz="2200" dirty="0" smtClean="0"/>
              <a:t>Who are the key leaders?</a:t>
            </a:r>
            <a:endParaRPr lang="en-US" sz="2200" dirty="0"/>
          </a:p>
          <a:p>
            <a:pPr lvl="3"/>
            <a:r>
              <a:rPr lang="en-US" sz="2200" dirty="0" smtClean="0"/>
              <a:t>What is everyone’s role?</a:t>
            </a:r>
          </a:p>
          <a:p>
            <a:pPr lvl="3"/>
            <a:r>
              <a:rPr lang="en-US" sz="2200" dirty="0" smtClean="0"/>
              <a:t>Are they fully aware of their role?</a:t>
            </a:r>
            <a:endParaRPr lang="en-US" sz="2200" dirty="0"/>
          </a:p>
          <a:p>
            <a:r>
              <a:rPr lang="en-US" dirty="0" smtClean="0"/>
              <a:t>Initiatives, Special Projects:</a:t>
            </a:r>
          </a:p>
          <a:p>
            <a:pPr lvl="3"/>
            <a:r>
              <a:rPr lang="en-US" sz="2200" dirty="0" smtClean="0"/>
              <a:t>Who are the key leaders?</a:t>
            </a:r>
          </a:p>
          <a:p>
            <a:pPr lvl="3"/>
            <a:r>
              <a:rPr lang="en-US" sz="2200" dirty="0" smtClean="0"/>
              <a:t>What is everyone’s role?</a:t>
            </a:r>
          </a:p>
          <a:p>
            <a:pPr lvl="3"/>
            <a:r>
              <a:rPr lang="en-US" sz="2200" dirty="0" smtClean="0"/>
              <a:t>What resources </a:t>
            </a:r>
            <a:r>
              <a:rPr lang="en-US" sz="2200" dirty="0"/>
              <a:t>are needed?  (</a:t>
            </a:r>
            <a:r>
              <a:rPr lang="en-US" sz="2200" dirty="0" smtClean="0"/>
              <a:t>funding, committees, partnering with LAOH</a:t>
            </a:r>
            <a:r>
              <a:rPr lang="en-US" sz="2200" dirty="0"/>
              <a:t>, other community organizations, etc</a:t>
            </a:r>
            <a:r>
              <a:rPr lang="en-US" sz="2200" dirty="0" smtClean="0"/>
              <a:t>.)</a:t>
            </a:r>
            <a:endParaRPr lang="en-US" i="1" dirty="0" smtClean="0"/>
          </a:p>
          <a:p>
            <a:r>
              <a:rPr lang="en-US" sz="2600" dirty="0" smtClean="0"/>
              <a:t>Do you have a theme?  Liam’s example: </a:t>
            </a:r>
            <a:r>
              <a:rPr lang="en-US" sz="2600" i="1" dirty="0"/>
              <a:t>“Give a Member a reason to be here, give him a reason to stay.”</a:t>
            </a:r>
          </a:p>
          <a:p>
            <a:endParaRPr lang="en-US" i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0374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Coach and Mentor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Follow up with everyone:</a:t>
            </a:r>
          </a:p>
          <a:p>
            <a:pPr lvl="1"/>
            <a:r>
              <a:rPr lang="en-US" dirty="0" smtClean="0"/>
              <a:t>Need to check in and show support, encouragement.</a:t>
            </a:r>
          </a:p>
          <a:p>
            <a:pPr lvl="1"/>
            <a:r>
              <a:rPr lang="en-US" dirty="0" smtClean="0"/>
              <a:t>What is working well and what isn’t?</a:t>
            </a:r>
          </a:p>
          <a:p>
            <a:pPr lvl="1"/>
            <a:r>
              <a:rPr lang="en-US" dirty="0" smtClean="0"/>
              <a:t>What can you do to help?</a:t>
            </a:r>
          </a:p>
          <a:p>
            <a:pPr lvl="1"/>
            <a:r>
              <a:rPr lang="en-US" dirty="0" smtClean="0"/>
              <a:t>Are more or different resources needed?</a:t>
            </a:r>
          </a:p>
          <a:p>
            <a:pPr lvl="1"/>
            <a:r>
              <a:rPr lang="en-US" dirty="0" smtClean="0"/>
              <a:t>Promote and celebrate successes.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04691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Mentoring: Investing in Others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9221" name="Picture 5" descr="C:\Users\TimKala\AppData\Local\Microsoft\Windows\INetCache\IE\4AHFBB5M\Spear_3875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370013"/>
            <a:ext cx="7086600" cy="44211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429994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Mentoring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Starts </a:t>
            </a:r>
            <a:r>
              <a:rPr lang="en-US" dirty="0"/>
              <a:t>at Recruitment</a:t>
            </a:r>
          </a:p>
          <a:p>
            <a:r>
              <a:rPr lang="en-US" dirty="0" smtClean="0"/>
              <a:t>Mentor </a:t>
            </a:r>
            <a:r>
              <a:rPr lang="en-US" dirty="0"/>
              <a:t>is also a advocate</a:t>
            </a:r>
          </a:p>
          <a:p>
            <a:r>
              <a:rPr lang="en-US" dirty="0" smtClean="0"/>
              <a:t>Ongoing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Formalizing a program within Division</a:t>
            </a:r>
          </a:p>
          <a:p>
            <a:r>
              <a:rPr lang="en-US" dirty="0"/>
              <a:t>Building the Farm team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98990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Serve as an Example for others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Always be professional (members and officers are always watching you)</a:t>
            </a:r>
          </a:p>
          <a:p>
            <a:r>
              <a:rPr lang="en-US" dirty="0" smtClean="0"/>
              <a:t>Be positive and solution focused</a:t>
            </a:r>
          </a:p>
          <a:p>
            <a:r>
              <a:rPr lang="en-US" dirty="0" smtClean="0"/>
              <a:t>Highlight strengths of others</a:t>
            </a:r>
          </a:p>
          <a:p>
            <a:r>
              <a:rPr lang="en-US" dirty="0" smtClean="0"/>
              <a:t>Don’t assign a duty you haven’t performed yourself </a:t>
            </a:r>
          </a:p>
          <a:p>
            <a:endParaRPr lang="en-US" i="1" dirty="0"/>
          </a:p>
          <a:p>
            <a:r>
              <a:rPr lang="en-US" i="1" dirty="0" smtClean="0"/>
              <a:t>If you represent the Order with integrity, others will follow</a:t>
            </a:r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0501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Review: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Top </a:t>
            </a:r>
            <a:r>
              <a:rPr lang="en-US" dirty="0"/>
              <a:t>10 Qualities that make a Leader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Honesty				Positive Attitude</a:t>
            </a:r>
          </a:p>
          <a:p>
            <a:r>
              <a:rPr lang="en-US" dirty="0"/>
              <a:t>Delegate				Creativity</a:t>
            </a:r>
          </a:p>
          <a:p>
            <a:r>
              <a:rPr lang="en-US" dirty="0"/>
              <a:t>Communication		</a:t>
            </a:r>
            <a:r>
              <a:rPr lang="en-US" dirty="0" smtClean="0"/>
              <a:t>Intuition</a:t>
            </a:r>
            <a:endParaRPr lang="en-US" dirty="0"/>
          </a:p>
          <a:p>
            <a:r>
              <a:rPr lang="en-US" dirty="0"/>
              <a:t>Confidence			Inspire</a:t>
            </a:r>
          </a:p>
          <a:p>
            <a:r>
              <a:rPr lang="en-US" dirty="0"/>
              <a:t>Commitment			Approach			</a:t>
            </a:r>
          </a:p>
          <a:p>
            <a:endParaRPr lang="en-US" dirty="0"/>
          </a:p>
          <a:p>
            <a:r>
              <a:rPr lang="en-US" sz="3200" i="1" dirty="0"/>
              <a:t>“The most powerful leadership tool you have is your own personal example”</a:t>
            </a:r>
          </a:p>
          <a:p>
            <a:pPr lvl="8"/>
            <a:r>
              <a:rPr lang="en-US" sz="2100" dirty="0"/>
              <a:t>John Wooden</a:t>
            </a:r>
          </a:p>
          <a:p>
            <a:pPr lvl="8"/>
            <a:endParaRPr lang="en-US" sz="1600" dirty="0"/>
          </a:p>
          <a:p>
            <a:pPr lvl="8"/>
            <a:endParaRPr lang="en-US" sz="1600" dirty="0"/>
          </a:p>
          <a:p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29</a:t>
            </a:fld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30274"/>
          </a:xfrm>
        </p:spPr>
        <p:txBody>
          <a:bodyPr/>
          <a:lstStyle/>
          <a:p>
            <a:r>
              <a:rPr lang="en-US" dirty="0" smtClean="0"/>
              <a:t>Seminar Objectives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28650" y="1524000"/>
            <a:ext cx="7886700" cy="4652963"/>
          </a:xfrm>
        </p:spPr>
        <p:txBody>
          <a:bodyPr/>
          <a:lstStyle/>
          <a:p>
            <a:r>
              <a:rPr lang="en-US" sz="3200" dirty="0" smtClean="0"/>
              <a:t>Today, we hope to:</a:t>
            </a:r>
          </a:p>
          <a:p>
            <a:pPr lvl="1"/>
            <a:r>
              <a:rPr lang="en-US" sz="2800" dirty="0" smtClean="0"/>
              <a:t>Learn qualities of effective leadership</a:t>
            </a:r>
            <a:endParaRPr lang="en-US" sz="2800" dirty="0"/>
          </a:p>
          <a:p>
            <a:pPr lvl="1"/>
            <a:r>
              <a:rPr lang="en-US" sz="2800" dirty="0" smtClean="0"/>
              <a:t>Better understand AOH leadership levels</a:t>
            </a:r>
            <a:endParaRPr lang="en-US" sz="2800" dirty="0"/>
          </a:p>
          <a:p>
            <a:pPr lvl="1"/>
            <a:r>
              <a:rPr lang="en-US" sz="2800" dirty="0" smtClean="0"/>
              <a:t>Ways to develop f</a:t>
            </a:r>
            <a:r>
              <a:rPr lang="en-US" sz="2800" dirty="0" smtClean="0"/>
              <a:t>uture </a:t>
            </a:r>
            <a:r>
              <a:rPr lang="en-US" sz="2800" dirty="0"/>
              <a:t>l</a:t>
            </a:r>
            <a:r>
              <a:rPr lang="en-US" sz="2800" dirty="0" smtClean="0"/>
              <a:t>eadership</a:t>
            </a:r>
            <a:endParaRPr lang="en-US" sz="2800" dirty="0"/>
          </a:p>
          <a:p>
            <a:pPr lvl="1"/>
            <a:r>
              <a:rPr lang="en-US" sz="2800" dirty="0" smtClean="0"/>
              <a:t>Ensure c</a:t>
            </a:r>
            <a:r>
              <a:rPr lang="en-US" sz="2800" dirty="0" smtClean="0"/>
              <a:t>ontinuity of leadership and operations</a:t>
            </a:r>
          </a:p>
          <a:p>
            <a:pPr lvl="1"/>
            <a:r>
              <a:rPr lang="en-US" sz="2800" dirty="0" smtClean="0"/>
              <a:t>Review AOH Bluebook</a:t>
            </a:r>
            <a:endParaRPr lang="en-US" sz="2800" dirty="0"/>
          </a:p>
          <a:p>
            <a:pPr lvl="1"/>
            <a:r>
              <a:rPr lang="en-US" sz="2800" dirty="0" smtClean="0"/>
              <a:t>Understand proper f</a:t>
            </a:r>
            <a:r>
              <a:rPr lang="en-US" sz="2800" dirty="0" smtClean="0"/>
              <a:t>orms </a:t>
            </a:r>
            <a:r>
              <a:rPr lang="en-US" sz="2800" dirty="0"/>
              <a:t>and </a:t>
            </a:r>
            <a:r>
              <a:rPr lang="en-US" sz="2800" dirty="0" smtClean="0"/>
              <a:t>paperwork</a:t>
            </a:r>
            <a:endParaRPr lang="en-US" sz="28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Module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en-US" sz="1400" dirty="0"/>
          </a:p>
          <a:p>
            <a:pPr algn="ctr"/>
            <a:r>
              <a:rPr lang="en-US" sz="9600" dirty="0"/>
              <a:t>TWO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30</a:t>
            </a:fld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Fostering Future Leaders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31</a:t>
            </a:fld>
            <a:endParaRPr lang="en-US" dirty="0"/>
          </a:p>
        </p:txBody>
      </p:sp>
      <p:pic>
        <p:nvPicPr>
          <p:cNvPr id="1035" name="Picture 11" descr="C:\Users\TimKala\AppData\Local\Microsoft\Windows\INetCache\IE\JIGDSL0H\leadership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647825"/>
            <a:ext cx="6705600" cy="39909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Gain Interest and Trust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98588"/>
            <a:ext cx="8229600" cy="45259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32</a:t>
            </a:fld>
            <a:endParaRPr lang="en-US" dirty="0"/>
          </a:p>
        </p:txBody>
      </p:sp>
      <p:pic>
        <p:nvPicPr>
          <p:cNvPr id="5129" name="Picture 9" descr="C:\Users\TimKala\AppData\Local\Microsoft\Windows\INetCache\IE\R0FZZ2AW\blogger-image--316217445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398588"/>
            <a:ext cx="8001000" cy="51546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Maslow’s Hierarchy of Needs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33</a:t>
            </a:fld>
            <a:endParaRPr lang="en-US" dirty="0"/>
          </a:p>
        </p:txBody>
      </p:sp>
      <p:pic>
        <p:nvPicPr>
          <p:cNvPr id="6148" name="Picture 4" descr="C:\Users\TimKala\AppData\Local\Microsoft\Windows\INetCache\IE\2E37MHWE\tv1mept3rayadfqjnb0e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1370013"/>
            <a:ext cx="6400800" cy="49863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Assign Tasks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Start </a:t>
            </a:r>
            <a:r>
              <a:rPr lang="en-US" dirty="0"/>
              <a:t>Simple if needed</a:t>
            </a:r>
          </a:p>
          <a:p>
            <a:r>
              <a:rPr lang="en-US" dirty="0" smtClean="0"/>
              <a:t>Committee </a:t>
            </a:r>
            <a:r>
              <a:rPr lang="en-US" dirty="0"/>
              <a:t>Assignment</a:t>
            </a:r>
          </a:p>
          <a:p>
            <a:r>
              <a:rPr lang="en-US" dirty="0" smtClean="0"/>
              <a:t>Use </a:t>
            </a:r>
            <a:r>
              <a:rPr lang="en-US" dirty="0"/>
              <a:t>Skills/Specialty</a:t>
            </a:r>
          </a:p>
          <a:p>
            <a:r>
              <a:rPr lang="en-US" dirty="0" smtClean="0"/>
              <a:t>Age </a:t>
            </a:r>
            <a:r>
              <a:rPr lang="en-US" dirty="0"/>
              <a:t>Appropriate</a:t>
            </a:r>
          </a:p>
          <a:p>
            <a:r>
              <a:rPr lang="en-US" dirty="0" smtClean="0"/>
              <a:t>Teamwork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34</a:t>
            </a:fld>
            <a:endParaRPr 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Millennials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35</a:t>
            </a:fld>
            <a:endParaRPr lang="en-US" dirty="0"/>
          </a:p>
        </p:txBody>
      </p:sp>
      <p:pic>
        <p:nvPicPr>
          <p:cNvPr id="7173" name="Picture 5" descr="C:\Users\TimKala\AppData\Local\Microsoft\Windows\INetCache\IE\Z54P1EW6\millennials-on-devices-75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25" y="747712"/>
            <a:ext cx="7143750" cy="5362575"/>
          </a:xfrm>
          <a:prstGeom prst="rect">
            <a:avLst/>
          </a:prstGeom>
          <a:noFill/>
        </p:spPr>
      </p:pic>
      <p:pic>
        <p:nvPicPr>
          <p:cNvPr id="7174" name="Picture 6" descr="C:\Users\TimKala\AppData\Local\Microsoft\Windows\INetCache\IE\Z54P1EW6\millennials-on-devices-75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25" y="747712"/>
            <a:ext cx="7143750" cy="5362575"/>
          </a:xfrm>
          <a:prstGeom prst="rect">
            <a:avLst/>
          </a:prstGeom>
          <a:noFill/>
        </p:spPr>
      </p:pic>
      <p:pic>
        <p:nvPicPr>
          <p:cNvPr id="7177" name="Picture 9" descr="C:\Users\TimKala\AppData\Local\Microsoft\Windows\INetCache\IE\BF162OMW\millennials-1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5889"/>
            <a:ext cx="9144000" cy="5946221"/>
          </a:xfrm>
          <a:prstGeom prst="rect">
            <a:avLst/>
          </a:prstGeom>
          <a:noFill/>
        </p:spPr>
      </p:pic>
      <p:pic>
        <p:nvPicPr>
          <p:cNvPr id="7178" name="Picture 10" descr="C:\Users\TimKala\AppData\Local\Microsoft\Windows\INetCache\IE\BF162OMW\millennials-1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5889"/>
            <a:ext cx="9144000" cy="594622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Millennial</a:t>
            </a:r>
            <a:br>
              <a:rPr lang="en-US" dirty="0"/>
            </a:b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71011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-A Millennial is the name given to the generation born between 1982 and 2004. The Millennial generation follows Generation X (1961-1981) in order of demographic cohorts. This Generation is often associated with technology and social media. Also known as Generation Y</a:t>
            </a:r>
          </a:p>
          <a:p>
            <a:endParaRPr lang="en-US" dirty="0"/>
          </a:p>
          <a:p>
            <a:pPr algn="ctr"/>
            <a:r>
              <a:rPr lang="en-US" b="1" dirty="0"/>
              <a:t>CURRENTLY THE 2nd LARGEST GENRATION IN THE UNITED STATES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36</a:t>
            </a:fld>
            <a:endParaRPr lang="en-U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Millennial</a:t>
            </a:r>
            <a:br>
              <a:rPr lang="en-US" dirty="0"/>
            </a:b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-Millennial have come to age during a time of technological change, globalization and economic disruption . That’s given them a different set of behaviors and experiences than their parents </a:t>
            </a:r>
          </a:p>
          <a:p>
            <a:r>
              <a:rPr lang="en-US" dirty="0"/>
              <a:t>-Are often considered young, smart and brash</a:t>
            </a:r>
          </a:p>
          <a:p>
            <a:r>
              <a:rPr lang="en-US" dirty="0"/>
              <a:t>-While they want to work, they do not want their work to be their entire life</a:t>
            </a:r>
          </a:p>
          <a:p>
            <a:r>
              <a:rPr lang="en-US" dirty="0"/>
              <a:t>-They have been have been nurtured and programmed with a slew of activities since they were toddlers, meaning they are both high performers and high maintence</a:t>
            </a:r>
          </a:p>
          <a:p>
            <a:r>
              <a:rPr lang="en-US" dirty="0"/>
              <a:t>-They are considered multitaskers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37</a:t>
            </a:fld>
            <a:endParaRPr lang="en-U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Millennial Hierarchy of Needs</a:t>
            </a:r>
          </a:p>
        </p:txBody>
      </p:sp>
      <p:pic>
        <p:nvPicPr>
          <p:cNvPr id="5" name="Content Placeholder 4" descr="Image-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90600" y="1143000"/>
            <a:ext cx="7162800" cy="4983163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38</a:t>
            </a:fld>
            <a:endParaRPr lang="en-US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Module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en-US" sz="2000" dirty="0"/>
          </a:p>
          <a:p>
            <a:pPr algn="ctr"/>
            <a:r>
              <a:rPr lang="en-US" sz="9600" dirty="0"/>
              <a:t>THREE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39</a:t>
            </a:fld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/>
              <a:t>Module</a:t>
            </a:r>
            <a:r>
              <a:rPr lang="en-US" b="1" dirty="0" smtClean="0"/>
              <a:t>s</a:t>
            </a:r>
            <a:endParaRPr lang="en-US" b="1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</a:t>
            </a:r>
            <a:r>
              <a:rPr lang="en-US" dirty="0"/>
              <a:t>. AOH Leadership</a:t>
            </a:r>
          </a:p>
          <a:p>
            <a:r>
              <a:rPr lang="en-US" dirty="0" smtClean="0"/>
              <a:t>II.</a:t>
            </a:r>
            <a:r>
              <a:rPr lang="en-US" dirty="0" smtClean="0"/>
              <a:t> </a:t>
            </a:r>
            <a:r>
              <a:rPr lang="en-US" dirty="0"/>
              <a:t>Fostering Future Leaders</a:t>
            </a:r>
          </a:p>
          <a:p>
            <a:r>
              <a:rPr lang="en-US" dirty="0" smtClean="0"/>
              <a:t>III</a:t>
            </a:r>
            <a:r>
              <a:rPr lang="en-US" dirty="0" smtClean="0"/>
              <a:t>. Continuity</a:t>
            </a:r>
          </a:p>
          <a:p>
            <a:r>
              <a:rPr lang="en-US" dirty="0" smtClean="0"/>
              <a:t>IV. </a:t>
            </a:r>
            <a:r>
              <a:rPr lang="en-US" dirty="0"/>
              <a:t>Blue Book </a:t>
            </a:r>
            <a:r>
              <a:rPr lang="en-US" dirty="0" smtClean="0"/>
              <a:t>101</a:t>
            </a:r>
            <a:endParaRPr lang="en-US" dirty="0"/>
          </a:p>
          <a:p>
            <a:r>
              <a:rPr lang="en-US" dirty="0" smtClean="0"/>
              <a:t>V. </a:t>
            </a:r>
            <a:r>
              <a:rPr lang="en-US" dirty="0"/>
              <a:t>Paperwork and Forms</a:t>
            </a:r>
          </a:p>
          <a:p>
            <a:r>
              <a:rPr lang="en-US" dirty="0" smtClean="0"/>
              <a:t>VI</a:t>
            </a:r>
            <a:r>
              <a:rPr lang="en-US" dirty="0"/>
              <a:t>. Review and Roundtable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Continuity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40</a:t>
            </a:fld>
            <a:endParaRPr lang="en-US" dirty="0"/>
          </a:p>
        </p:txBody>
      </p:sp>
      <p:pic>
        <p:nvPicPr>
          <p:cNvPr id="3074" name="Picture 2" descr="C:\Users\TimKala\AppData\Local\Microsoft\Windows\INetCache\IE\0ASOJV5Y\160614103741_1052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0" y="2412492"/>
            <a:ext cx="3048000" cy="2033016"/>
          </a:xfrm>
          <a:prstGeom prst="rect">
            <a:avLst/>
          </a:prstGeom>
          <a:noFill/>
        </p:spPr>
      </p:pic>
      <p:pic>
        <p:nvPicPr>
          <p:cNvPr id="3075" name="Picture 3" descr="C:\Users\TimKala\AppData\Local\Microsoft\Windows\INetCache\IE\0ASOJV5Y\160614103741_1052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600200"/>
            <a:ext cx="7543800" cy="4038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What is </a:t>
            </a:r>
            <a:r>
              <a:rPr lang="en-US" dirty="0" smtClean="0"/>
              <a:t>Continuity?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algn="ctr"/>
            <a:r>
              <a:rPr lang="en-US" sz="4000" dirty="0"/>
              <a:t>The Unbroken and Consistent existence or operation of something over a period of </a:t>
            </a:r>
            <a:r>
              <a:rPr lang="en-US" sz="4000" dirty="0" smtClean="0"/>
              <a:t>time.</a:t>
            </a:r>
            <a:endParaRPr lang="en-US" sz="4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41</a:t>
            </a:fld>
            <a:endParaRPr lang="en-US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85800" y="762000"/>
            <a:ext cx="7772400" cy="2838451"/>
          </a:xfrm>
        </p:spPr>
        <p:txBody>
          <a:bodyPr/>
          <a:lstStyle/>
          <a:p>
            <a:r>
              <a:rPr lang="en-US" dirty="0"/>
              <a:t>Continuity=Survival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371600" y="2971800"/>
            <a:ext cx="6400800" cy="2381251"/>
          </a:xfrm>
        </p:spPr>
        <p:txBody>
          <a:bodyPr>
            <a:normAutofit/>
          </a:bodyPr>
          <a:lstStyle/>
          <a:p>
            <a:r>
              <a:rPr lang="en-US" sz="4000" dirty="0" smtClean="0"/>
              <a:t>Plan </a:t>
            </a:r>
            <a:r>
              <a:rPr lang="en-US" sz="4000" dirty="0"/>
              <a:t>for the </a:t>
            </a:r>
            <a:r>
              <a:rPr lang="en-US" sz="4000" dirty="0" smtClean="0"/>
              <a:t>Future…</a:t>
            </a:r>
          </a:p>
          <a:p>
            <a:endParaRPr lang="en-US" sz="4000" dirty="0"/>
          </a:p>
          <a:p>
            <a:r>
              <a:rPr lang="en-US" sz="4000" dirty="0" smtClean="0"/>
              <a:t>Invest in the Order</a:t>
            </a:r>
            <a:endParaRPr lang="en-US" sz="4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42</a:t>
            </a:fld>
            <a:endParaRPr lang="en-US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/>
              <a:t>1. Adapt to Change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-Changes in:</a:t>
            </a:r>
          </a:p>
          <a:p>
            <a:r>
              <a:rPr lang="en-US" dirty="0"/>
              <a:t>-Society</a:t>
            </a:r>
          </a:p>
          <a:p>
            <a:r>
              <a:rPr lang="en-US" dirty="0"/>
              <a:t>-Culture</a:t>
            </a:r>
          </a:p>
          <a:p>
            <a:r>
              <a:rPr lang="en-US" dirty="0"/>
              <a:t>-People</a:t>
            </a:r>
          </a:p>
          <a:p>
            <a:r>
              <a:rPr lang="en-US" dirty="0"/>
              <a:t>-The Organization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43</a:t>
            </a:fld>
            <a:endParaRPr lang="en-US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/>
              <a:t>2.Embrace Technology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-Social Media</a:t>
            </a:r>
          </a:p>
          <a:p>
            <a:r>
              <a:rPr lang="en-US" dirty="0"/>
              <a:t>-Webinars</a:t>
            </a:r>
          </a:p>
          <a:p>
            <a:r>
              <a:rPr lang="en-US" dirty="0"/>
              <a:t>-Communications</a:t>
            </a:r>
          </a:p>
          <a:p>
            <a:r>
              <a:rPr lang="en-US" dirty="0"/>
              <a:t>-Emerging Tech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44</a:t>
            </a:fld>
            <a:endParaRPr lang="en-US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/>
              <a:t>3. Run it like a Business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-Budgeting</a:t>
            </a:r>
          </a:p>
          <a:p>
            <a:r>
              <a:rPr lang="en-US" dirty="0"/>
              <a:t>-Team Building</a:t>
            </a:r>
          </a:p>
          <a:p>
            <a:r>
              <a:rPr lang="en-US" dirty="0"/>
              <a:t>-Overall Vision</a:t>
            </a:r>
          </a:p>
          <a:p>
            <a:r>
              <a:rPr lang="en-US" dirty="0"/>
              <a:t>-Yearly Review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45</a:t>
            </a:fld>
            <a:endParaRPr lang="en-US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/>
              <a:t>4.Fix what needs it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-Term Limits</a:t>
            </a:r>
          </a:p>
          <a:p>
            <a:r>
              <a:rPr lang="en-US" dirty="0"/>
              <a:t>-1 year vs. 2 year</a:t>
            </a:r>
          </a:p>
          <a:p>
            <a:r>
              <a:rPr lang="en-US" dirty="0"/>
              <a:t>-Group Solutions</a:t>
            </a:r>
          </a:p>
          <a:p>
            <a:r>
              <a:rPr lang="en-US" dirty="0"/>
              <a:t>-Avoid age old mistakes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46</a:t>
            </a:fld>
            <a:endParaRPr lang="en-US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/>
              <a:t>5. Plan for the Future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Develop </a:t>
            </a:r>
            <a:r>
              <a:rPr lang="en-US" dirty="0" smtClean="0"/>
              <a:t>5 year and </a:t>
            </a:r>
            <a:r>
              <a:rPr lang="en-US" dirty="0"/>
              <a:t>10 year </a:t>
            </a:r>
            <a:r>
              <a:rPr lang="en-US" dirty="0" smtClean="0"/>
              <a:t>plans</a:t>
            </a:r>
          </a:p>
          <a:p>
            <a:r>
              <a:rPr lang="en-US" dirty="0" smtClean="0"/>
              <a:t>Encourage advancement of Officers- moving up the Chairs</a:t>
            </a:r>
            <a:endParaRPr lang="en-US" dirty="0"/>
          </a:p>
          <a:p>
            <a:r>
              <a:rPr lang="en-US" dirty="0" smtClean="0"/>
              <a:t>D</a:t>
            </a:r>
            <a:r>
              <a:rPr lang="en-US" dirty="0" smtClean="0"/>
              <a:t>evelop officers (members “shadowing” current Officers)</a:t>
            </a:r>
            <a:endParaRPr lang="en-US" dirty="0"/>
          </a:p>
          <a:p>
            <a:r>
              <a:rPr lang="en-US" dirty="0" smtClean="0"/>
              <a:t>Fundraising and setting budget goals</a:t>
            </a:r>
            <a:endParaRPr lang="en-US" dirty="0"/>
          </a:p>
          <a:p>
            <a:r>
              <a:rPr lang="en-US" dirty="0" smtClean="0"/>
              <a:t>Long </a:t>
            </a:r>
            <a:r>
              <a:rPr lang="en-US" dirty="0" smtClean="0"/>
              <a:t>Term </a:t>
            </a:r>
            <a:r>
              <a:rPr lang="en-US" dirty="0" smtClean="0"/>
              <a:t>Goals (Wha</a:t>
            </a:r>
            <a:r>
              <a:rPr lang="en-US" dirty="0" smtClean="0"/>
              <a:t>t can we do now to ensure the Order is healthy in 10 years?)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47</a:t>
            </a:fld>
            <a:endParaRPr lang="en-US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/>
              <a:t>6. Hand off the Torch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Prepare others for new roles.</a:t>
            </a:r>
          </a:p>
          <a:p>
            <a:r>
              <a:rPr lang="en-US" dirty="0" smtClean="0"/>
              <a:t>Know </a:t>
            </a:r>
            <a:r>
              <a:rPr lang="en-US" dirty="0"/>
              <a:t>when it’s </a:t>
            </a:r>
            <a:r>
              <a:rPr lang="en-US" dirty="0" smtClean="0"/>
              <a:t>time to step back.</a:t>
            </a:r>
            <a:endParaRPr lang="en-US" dirty="0"/>
          </a:p>
          <a:p>
            <a:r>
              <a:rPr lang="en-US" dirty="0" smtClean="0"/>
              <a:t>Challenge others by challenging yourself:</a:t>
            </a:r>
          </a:p>
          <a:p>
            <a:pPr lvl="1"/>
            <a:r>
              <a:rPr lang="en-US" dirty="0" smtClean="0"/>
              <a:t>A member without a “track record” doesn’t mean he can’t do a job</a:t>
            </a:r>
          </a:p>
          <a:p>
            <a:pPr lvl="1"/>
            <a:r>
              <a:rPr lang="en-US" dirty="0" smtClean="0"/>
              <a:t>Have faith in others to continue to mission</a:t>
            </a:r>
            <a:endParaRPr lang="en-US" dirty="0"/>
          </a:p>
          <a:p>
            <a:r>
              <a:rPr lang="en-US" dirty="0" smtClean="0"/>
              <a:t>Conflict or inactivity may lead to a </a:t>
            </a:r>
            <a:r>
              <a:rPr lang="en-US" dirty="0" smtClean="0"/>
              <a:t>takeover</a:t>
            </a:r>
            <a:endParaRPr lang="en-US" dirty="0"/>
          </a:p>
          <a:p>
            <a:r>
              <a:rPr lang="en-US" dirty="0" smtClean="0"/>
              <a:t>Keep focus on “the </a:t>
            </a:r>
            <a:r>
              <a:rPr lang="en-US" dirty="0"/>
              <a:t>Good of the </a:t>
            </a:r>
            <a:r>
              <a:rPr lang="en-US" dirty="0" smtClean="0"/>
              <a:t>Order”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48</a:t>
            </a:fld>
            <a:endParaRPr lang="en-US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MODULE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en-US" sz="2000" dirty="0"/>
          </a:p>
          <a:p>
            <a:pPr algn="ctr"/>
            <a:r>
              <a:rPr lang="en-US" sz="9600" dirty="0"/>
              <a:t>Four</a:t>
            </a:r>
          </a:p>
          <a:p>
            <a:pPr algn="ctr">
              <a:buNone/>
            </a:pPr>
            <a:endParaRPr lang="en-US" sz="9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49</a:t>
            </a:fld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AOH LEADERSHIP SEMINAR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/>
              <a:t>TODAY’S PRESENTERS-</a:t>
            </a:r>
          </a:p>
          <a:p>
            <a:endParaRPr lang="en-US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BLUE BOOK 101</a:t>
            </a:r>
          </a:p>
        </p:txBody>
      </p:sp>
      <p:pic>
        <p:nvPicPr>
          <p:cNvPr id="5" name="Content Placeholder 4" descr="AOH%20Logo[1]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90800" y="1676400"/>
            <a:ext cx="3962400" cy="3962400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59391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Define Ritual</a:t>
            </a:r>
          </a:p>
        </p:txBody>
      </p:sp>
      <p:pic>
        <p:nvPicPr>
          <p:cNvPr id="5" name="Content Placeholder 4" descr="ritual definition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bright="-44000" contrast="15000"/>
          </a:blip>
          <a:stretch>
            <a:fillRect/>
          </a:stretch>
        </p:blipFill>
        <p:spPr>
          <a:xfrm>
            <a:off x="457200" y="1925863"/>
            <a:ext cx="8229600" cy="3874636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019381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THE AOH BLUEBOOK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>
              <a:buNone/>
            </a:pPr>
            <a:r>
              <a:rPr lang="en-US" dirty="0"/>
              <a:t>A Manual for the Guidance of Officers in the Management of Divisions, Explaining the Methods of Conducting Meetings, Modes of Installations, Ceremonies for Deceased Members and Initiatory Ceremonies.</a:t>
            </a:r>
          </a:p>
          <a:p>
            <a:pPr lvl="0"/>
            <a:r>
              <a:rPr lang="en-US" dirty="0"/>
              <a:t>Contains Preamble to AOH Constitution (pg  2)</a:t>
            </a:r>
          </a:p>
          <a:p>
            <a:pPr lvl="0"/>
            <a:r>
              <a:rPr lang="en-US" dirty="0"/>
              <a:t>Describes Div. Meeting Order (pg 3 - 5)</a:t>
            </a:r>
          </a:p>
          <a:p>
            <a:pPr lvl="0"/>
            <a:r>
              <a:rPr lang="en-US" dirty="0"/>
              <a:t>Shamrock Degree (pg 6 - 12)</a:t>
            </a:r>
          </a:p>
          <a:p>
            <a:pPr lvl="0"/>
            <a:r>
              <a:rPr lang="en-US" dirty="0"/>
              <a:t>Nomination and Election of Officers (pg 12 &amp; 13)</a:t>
            </a:r>
          </a:p>
          <a:p>
            <a:pPr lvl="0"/>
            <a:r>
              <a:rPr lang="en-US" dirty="0"/>
              <a:t>Installations (pg 13 - 18)</a:t>
            </a:r>
          </a:p>
          <a:p>
            <a:pPr lvl="0"/>
            <a:r>
              <a:rPr lang="en-US" dirty="0"/>
              <a:t>Ritual at Wake of member (pg 19)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267394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THE AOH BLUEBOOK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Memorial /Draping of Charter (pg 19 &amp; 20)</a:t>
            </a:r>
          </a:p>
          <a:p>
            <a:pPr lvl="0"/>
            <a:r>
              <a:rPr lang="en-US" dirty="0"/>
              <a:t>Mode of Reception of Ranking Officers (pg 20)</a:t>
            </a:r>
          </a:p>
          <a:p>
            <a:pPr lvl="0"/>
            <a:r>
              <a:rPr lang="en-US" dirty="0"/>
              <a:t>Suggested Order of Business for County Board Meeting (pg 21)</a:t>
            </a:r>
          </a:p>
          <a:p>
            <a:pPr lvl="0"/>
            <a:r>
              <a:rPr lang="en-US" dirty="0"/>
              <a:t>Describes Emblems and Symbols (pg 21)</a:t>
            </a:r>
          </a:p>
          <a:p>
            <a:pPr lvl="0"/>
            <a:r>
              <a:rPr lang="en-US" dirty="0"/>
              <a:t>Describes Proper Appearance of Meeting Hall (pg 22)</a:t>
            </a:r>
          </a:p>
          <a:p>
            <a:pPr lvl="0"/>
            <a:r>
              <a:rPr lang="en-US" dirty="0"/>
              <a:t>Describes Decorum at Meetings (Pg 22 &amp; 23)</a:t>
            </a:r>
          </a:p>
          <a:p>
            <a:pPr lvl="0"/>
            <a:r>
              <a:rPr lang="en-US" dirty="0"/>
              <a:t>Contains Song Sheets (pg 24 &amp; 25)</a:t>
            </a:r>
          </a:p>
          <a:p>
            <a:pPr lvl="0"/>
            <a:r>
              <a:rPr lang="en-US" dirty="0"/>
              <a:t>Contains Irish Language Prayers (pg 26)</a:t>
            </a:r>
          </a:p>
          <a:p>
            <a:pPr lvl="0"/>
            <a:r>
              <a:rPr lang="en-US" dirty="0"/>
              <a:t>Describes the Duties of AOH Officers (pg 27 &amp; 28)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38364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WHY WE USE THE BLUEBOOK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-Mandated (Art. XXII Sec. 1)</a:t>
            </a:r>
          </a:p>
          <a:p>
            <a:r>
              <a:rPr lang="en-US" dirty="0"/>
              <a:t>-Used throughout the whole organization</a:t>
            </a:r>
          </a:p>
          <a:p>
            <a:r>
              <a:rPr lang="en-US" dirty="0"/>
              <a:t>-Provides a Universal Procedure</a:t>
            </a:r>
          </a:p>
          <a:p>
            <a:r>
              <a:rPr lang="en-US" dirty="0"/>
              <a:t>-Easy to follow</a:t>
            </a:r>
          </a:p>
          <a:p>
            <a:endParaRPr lang="en-US" dirty="0"/>
          </a:p>
          <a:p>
            <a:pPr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84806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Mock Meeting Set up</a:t>
            </a:r>
          </a:p>
        </p:txBody>
      </p:sp>
      <p:pic>
        <p:nvPicPr>
          <p:cNvPr id="5" name="Content Placeholder 4" descr="meeting layou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2467" y="1600200"/>
            <a:ext cx="5859065" cy="4525963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514375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Robert's Rules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en-US" sz="2800" dirty="0"/>
              <a:t>The first edition of the book, whose full title was </a:t>
            </a:r>
            <a:r>
              <a:rPr lang="en-US" sz="2800" i="1" dirty="0"/>
              <a:t>Pocket Manual of Rules of Order for Deliberative Assemblies</a:t>
            </a:r>
            <a:r>
              <a:rPr lang="en-US" sz="2800" dirty="0"/>
              <a:t>, was published in February 1876 by then U.S. Army Major Henry Martyn Robert (1837–1923) with the short title </a:t>
            </a:r>
            <a:r>
              <a:rPr lang="en-US" sz="2800" i="1" dirty="0"/>
              <a:t>Robert's Rules of Order</a:t>
            </a:r>
            <a:r>
              <a:rPr lang="en-US" sz="2800" dirty="0"/>
              <a:t> placed on its cover.</a:t>
            </a:r>
            <a:endParaRPr lang="en-US" sz="2800" b="1" dirty="0"/>
          </a:p>
          <a:p>
            <a:pPr algn="just"/>
            <a:r>
              <a:rPr lang="en-US" sz="2800" b="1" dirty="0"/>
              <a:t>Robert’s Rules provides rules and procedures that allow a deliberative assembly to make its decisions efficiently, but with all due regard for the rights of the minority. Following the rules ensures more a fair and more achievable outcome without wasting time.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91581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Ritual Review Committee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-Last revision to the Bluebook was 2000</a:t>
            </a:r>
          </a:p>
          <a:p>
            <a:pPr marL="0" indent="0">
              <a:buNone/>
            </a:pPr>
            <a:endParaRPr lang="en-US" dirty="0"/>
          </a:p>
          <a:p>
            <a:pPr algn="ctr"/>
            <a:r>
              <a:rPr lang="en-US" sz="8000" dirty="0"/>
              <a:t>Suggestions?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353520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MODULE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en-US" sz="2000" dirty="0"/>
          </a:p>
          <a:p>
            <a:pPr algn="ctr"/>
            <a:r>
              <a:rPr lang="en-US" sz="9600" dirty="0"/>
              <a:t>FIVE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58</a:t>
            </a:fld>
            <a:endParaRPr lang="en-US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Paperwork and Forms</a:t>
            </a:r>
          </a:p>
        </p:txBody>
      </p:sp>
      <p:pic>
        <p:nvPicPr>
          <p:cNvPr id="5" name="Content Placeholder 4" descr="office spac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52600" y="1752600"/>
            <a:ext cx="5715000" cy="4114800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59</a:t>
            </a:fld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ICEBREAKER</a:t>
            </a:r>
            <a:br>
              <a:rPr lang="en-US" dirty="0"/>
            </a:b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-Name</a:t>
            </a:r>
          </a:p>
          <a:p>
            <a:r>
              <a:rPr lang="en-US" dirty="0"/>
              <a:t>-Division</a:t>
            </a:r>
          </a:p>
          <a:p>
            <a:r>
              <a:rPr lang="en-US" dirty="0"/>
              <a:t>-How long involved</a:t>
            </a:r>
          </a:p>
          <a:p>
            <a:r>
              <a:rPr lang="en-US" dirty="0"/>
              <a:t>-Title</a:t>
            </a:r>
          </a:p>
          <a:p>
            <a:endParaRPr lang="en-US" dirty="0"/>
          </a:p>
          <a:p>
            <a:r>
              <a:rPr lang="en-US" sz="4000" dirty="0"/>
              <a:t>1 Trait a Leader Must Process</a:t>
            </a:r>
          </a:p>
          <a:p>
            <a:r>
              <a:rPr lang="en-US" sz="4000" dirty="0"/>
              <a:t>Where is the AOH in 10 Years?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IMPORTANCE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60</a:t>
            </a:fld>
            <a:endParaRPr lang="en-US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UNIFOMITY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61</a:t>
            </a:fld>
            <a:endParaRPr lang="en-US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PROPER USE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62</a:t>
            </a:fld>
            <a:endParaRPr lang="en-US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TAXES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63</a:t>
            </a:fld>
            <a:endParaRPr lang="en-US" dirty="0"/>
          </a:p>
        </p:txBody>
      </p:sp>
      <p:pic>
        <p:nvPicPr>
          <p:cNvPr id="1035" name="Picture 11" descr="C:\Users\TimKala\AppData\Local\Microsoft\Windows\INetCache\IE\0ASOJV5Y\5126490870_99e5e73ef9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76750" y="3333369"/>
            <a:ext cx="190500" cy="191262"/>
          </a:xfrm>
          <a:prstGeom prst="rect">
            <a:avLst/>
          </a:prstGeom>
          <a:noFill/>
        </p:spPr>
      </p:pic>
      <p:pic>
        <p:nvPicPr>
          <p:cNvPr id="1036" name="Picture 12" descr="C:\Users\TimKala\AppData\Local\Microsoft\Windows\INetCache\IE\0ASOJV5Y\5126490870_99e5e73ef9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76750" y="3333369"/>
            <a:ext cx="190500" cy="191262"/>
          </a:xfrm>
          <a:prstGeom prst="rect">
            <a:avLst/>
          </a:prstGeom>
          <a:noFill/>
        </p:spPr>
      </p:pic>
      <p:pic>
        <p:nvPicPr>
          <p:cNvPr id="1037" name="Picture 13" descr="C:\Users\TimKala\AppData\Local\Microsoft\Windows\INetCache\IE\0ASOJV5Y\5126490870_99e5e73ef9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76750" y="3333369"/>
            <a:ext cx="190500" cy="191262"/>
          </a:xfrm>
          <a:prstGeom prst="rect">
            <a:avLst/>
          </a:prstGeom>
          <a:noFill/>
        </p:spPr>
      </p:pic>
      <p:pic>
        <p:nvPicPr>
          <p:cNvPr id="1038" name="Picture 14" descr="C:\Users\TimKala\AppData\Local\Microsoft\Windows\INetCache\IE\GCNV8K8Z\tax_day[1]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43162" y="1828800"/>
            <a:ext cx="4257675" cy="3200400"/>
          </a:xfrm>
          <a:prstGeom prst="rect">
            <a:avLst/>
          </a:prstGeom>
          <a:noFill/>
        </p:spPr>
      </p:pic>
      <p:pic>
        <p:nvPicPr>
          <p:cNvPr id="1039" name="Picture 15" descr="C:\Users\TimKala\AppData\Local\Microsoft\Windows\INetCache\IE\GCNV8K8Z\tax_day[1]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43162" y="1828800"/>
            <a:ext cx="4257675" cy="3200400"/>
          </a:xfrm>
          <a:prstGeom prst="rect">
            <a:avLst/>
          </a:prstGeom>
          <a:noFill/>
        </p:spPr>
      </p:pic>
      <p:pic>
        <p:nvPicPr>
          <p:cNvPr id="1040" name="Picture 16" descr="C:\Users\TimKala\AppData\Local\Microsoft\Windows\INetCache\IE\GCNV8K8Z\tax_day[1]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43162" y="1828800"/>
            <a:ext cx="4257675" cy="3200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MODULE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2000" dirty="0"/>
          </a:p>
          <a:p>
            <a:pPr algn="ctr"/>
            <a:r>
              <a:rPr lang="en-US" sz="6000" dirty="0"/>
              <a:t>SIX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64</a:t>
            </a:fld>
            <a:endParaRPr lang="en-US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30274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/>
              <a:t>Review of </a:t>
            </a:r>
            <a:r>
              <a:rPr lang="en-US" sz="4000" b="1" dirty="0" smtClean="0"/>
              <a:t>Objectives</a:t>
            </a:r>
            <a:endParaRPr lang="en-US" sz="4000" b="1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28650" y="1524000"/>
            <a:ext cx="7886700" cy="4652963"/>
          </a:xfrm>
        </p:spPr>
        <p:txBody>
          <a:bodyPr/>
          <a:lstStyle/>
          <a:p>
            <a:r>
              <a:rPr lang="en-US" sz="3200" dirty="0" smtClean="0"/>
              <a:t>Today, we hoped to:</a:t>
            </a:r>
          </a:p>
          <a:p>
            <a:pPr lvl="1"/>
            <a:r>
              <a:rPr lang="en-US" sz="2800" dirty="0" smtClean="0"/>
              <a:t>Learn qualities of effective leadership</a:t>
            </a:r>
            <a:endParaRPr lang="en-US" sz="2800" dirty="0"/>
          </a:p>
          <a:p>
            <a:pPr lvl="1"/>
            <a:r>
              <a:rPr lang="en-US" sz="2800" dirty="0" smtClean="0"/>
              <a:t>Better understand AOH leadership levels</a:t>
            </a:r>
            <a:endParaRPr lang="en-US" sz="2800" dirty="0"/>
          </a:p>
          <a:p>
            <a:pPr lvl="1"/>
            <a:r>
              <a:rPr lang="en-US" sz="2800" dirty="0" smtClean="0"/>
              <a:t>Ways to develop f</a:t>
            </a:r>
            <a:r>
              <a:rPr lang="en-US" sz="2800" dirty="0" smtClean="0"/>
              <a:t>uture </a:t>
            </a:r>
            <a:r>
              <a:rPr lang="en-US" sz="2800" dirty="0"/>
              <a:t>l</a:t>
            </a:r>
            <a:r>
              <a:rPr lang="en-US" sz="2800" dirty="0" smtClean="0"/>
              <a:t>eadership</a:t>
            </a:r>
            <a:endParaRPr lang="en-US" sz="2800" dirty="0"/>
          </a:p>
          <a:p>
            <a:pPr lvl="1"/>
            <a:r>
              <a:rPr lang="en-US" sz="2800" dirty="0" smtClean="0"/>
              <a:t>Ensure c</a:t>
            </a:r>
            <a:r>
              <a:rPr lang="en-US" sz="2800" dirty="0" smtClean="0"/>
              <a:t>ontinuity of leadership and operations</a:t>
            </a:r>
          </a:p>
          <a:p>
            <a:pPr lvl="1"/>
            <a:r>
              <a:rPr lang="en-US" sz="2800" dirty="0" smtClean="0"/>
              <a:t>Review AOH Bluebook</a:t>
            </a:r>
            <a:endParaRPr lang="en-US" sz="2800" dirty="0"/>
          </a:p>
          <a:p>
            <a:pPr lvl="1"/>
            <a:r>
              <a:rPr lang="en-US" sz="2800" dirty="0" smtClean="0"/>
              <a:t>Understand proper f</a:t>
            </a:r>
            <a:r>
              <a:rPr lang="en-US" sz="2800" dirty="0" smtClean="0"/>
              <a:t>orms </a:t>
            </a:r>
            <a:r>
              <a:rPr lang="en-US" sz="2800" dirty="0"/>
              <a:t>and </a:t>
            </a:r>
            <a:r>
              <a:rPr lang="en-US" sz="2800" dirty="0" smtClean="0"/>
              <a:t>paperwork</a:t>
            </a:r>
            <a:endParaRPr lang="en-US" sz="28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65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92582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ROUNDTABLE DISCUSSION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66</a:t>
            </a:fld>
            <a:endParaRPr lang="en-US" dirty="0"/>
          </a:p>
        </p:txBody>
      </p:sp>
      <p:pic>
        <p:nvPicPr>
          <p:cNvPr id="3074" name="Picture 2" descr="C:\Users\TimKala\AppData\Local\Microsoft\Windows\INetCache\IE\ZN5S416K\120px-Round_Table_Logo[1]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71800" y="2133600"/>
            <a:ext cx="3276600" cy="2667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Sharing Successes and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Examples of great leaders in your area?</a:t>
            </a:r>
          </a:p>
          <a:p>
            <a:r>
              <a:rPr lang="en-US" dirty="0" smtClean="0"/>
              <a:t>What has worked well in your Division?</a:t>
            </a:r>
          </a:p>
          <a:p>
            <a:r>
              <a:rPr lang="en-US" dirty="0" smtClean="0"/>
              <a:t>What challenges have you experienced and overcome?</a:t>
            </a:r>
          </a:p>
          <a:p>
            <a:r>
              <a:rPr lang="en-US" dirty="0" smtClean="0"/>
              <a:t>Other thoughts?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67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49184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dirty="0"/>
              <a:t>SUGGESTIONS</a:t>
            </a:r>
          </a:p>
        </p:txBody>
      </p:sp>
      <p:pic>
        <p:nvPicPr>
          <p:cNvPr id="2050" name="Picture 2" descr="C:\Users\TimKala\AppData\Local\Microsoft\Windows\INetCache\IE\JFMSARPI\question-marks22[1]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360420" y="2881725"/>
            <a:ext cx="2423160" cy="1962912"/>
          </a:xfrm>
          <a:prstGeom prst="rect">
            <a:avLst/>
          </a:prstGeom>
          <a:noFill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68</a:t>
            </a:fld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 OF HANDOUTS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*AOH Manual- THE BLUEBOOK</a:t>
            </a:r>
          </a:p>
          <a:p>
            <a:r>
              <a:rPr lang="en-US" dirty="0"/>
              <a:t>*AOH NATIONAL CONSTITUTION (7/15)</a:t>
            </a:r>
          </a:p>
          <a:p>
            <a:r>
              <a:rPr lang="en-US" dirty="0"/>
              <a:t>*STATE By-Laws (Provided by State)</a:t>
            </a:r>
          </a:p>
          <a:p>
            <a:r>
              <a:rPr lang="en-US" dirty="0"/>
              <a:t>*AOH Form 9</a:t>
            </a:r>
          </a:p>
          <a:p>
            <a:r>
              <a:rPr lang="en-US" dirty="0"/>
              <a:t>*AOH Form 11</a:t>
            </a:r>
          </a:p>
          <a:p>
            <a:r>
              <a:rPr lang="en-US" dirty="0"/>
              <a:t>*AOH Form 12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Module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en-US" sz="2000" dirty="0"/>
          </a:p>
          <a:p>
            <a:pPr algn="ctr"/>
            <a:r>
              <a:rPr lang="en-US" sz="9600" dirty="0"/>
              <a:t>ONE</a:t>
            </a:r>
          </a:p>
          <a:p>
            <a:pPr algn="ctr"/>
            <a:endParaRPr lang="en-US" sz="9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AOH LEADERSHIP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334000"/>
          </a:xfrm>
        </p:spPr>
        <p:txBody>
          <a:bodyPr/>
          <a:lstStyle/>
          <a:p>
            <a:r>
              <a:rPr lang="en-US" dirty="0"/>
              <a:t>Leadership- THE ACTION OF LEADING A GROUP OF PEOPLE OR AN ORGANIZATION</a:t>
            </a:r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BBC15-AAB6-41E4-BE60-62BAEF0C7773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3074" name="Picture 2" descr="C:\Users\TimKala\AppData\Local\Microsoft\Windows\INetCache\IE\4LL53NU7\Leaders_1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2666999"/>
            <a:ext cx="6400800" cy="40544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AOH ORGANIZER SEMINAR[1].pptx COMBINE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Cooper Black"/>
        <a:ea typeface=""/>
        <a:cs typeface=""/>
      </a:majorFont>
      <a:minorFont>
        <a:latin typeface="Cooper Blac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AOH ORGANIZER SEMINAR[1].pptx COMBINED</Template>
  <TotalTime>4656</TotalTime>
  <Words>1728</Words>
  <Application>Microsoft Office PowerPoint</Application>
  <PresentationFormat>On-screen Show (4:3)</PresentationFormat>
  <Paragraphs>402</Paragraphs>
  <Slides>68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68</vt:i4>
      </vt:variant>
    </vt:vector>
  </HeadingPairs>
  <TitlesOfParts>
    <vt:vector size="73" baseType="lpstr">
      <vt:lpstr>Arial</vt:lpstr>
      <vt:lpstr>Calibri</vt:lpstr>
      <vt:lpstr>Cooper Black</vt:lpstr>
      <vt:lpstr>AOH ORGANIZER SEMINAR[1].pptx COMBINED</vt:lpstr>
      <vt:lpstr>1_Office Theme</vt:lpstr>
      <vt:lpstr>AOH LEADERSHIP SEMINAR “Be the Kind of leader you would follow”</vt:lpstr>
      <vt:lpstr>INTRODUCTION</vt:lpstr>
      <vt:lpstr>Seminar Objectives</vt:lpstr>
      <vt:lpstr>Modules</vt:lpstr>
      <vt:lpstr>AOH LEADERSHIP SEMINAR</vt:lpstr>
      <vt:lpstr>ICEBREAKER </vt:lpstr>
      <vt:lpstr>REVIEW OF HANDOUTS</vt:lpstr>
      <vt:lpstr>Module</vt:lpstr>
      <vt:lpstr>AOH LEADERSHIP</vt:lpstr>
      <vt:lpstr>Leadership Involves: </vt:lpstr>
      <vt:lpstr>PowerPoint Presentation</vt:lpstr>
      <vt:lpstr>PowerPoint Presentation</vt:lpstr>
      <vt:lpstr>OUR LEADERSHIP</vt:lpstr>
      <vt:lpstr>ELECTED NATIONAL OFFICERS Article VIII Section 2</vt:lpstr>
      <vt:lpstr>ELECTED STATE OFFICERS Article VIII Sec. 3</vt:lpstr>
      <vt:lpstr>ELECTED COUNTY OFFICERS Article VIII Sec. 5</vt:lpstr>
      <vt:lpstr>ELECTED DIVISION OFFICERS Article VIII Sec.7</vt:lpstr>
      <vt:lpstr>APPOINTED OFFICERS</vt:lpstr>
      <vt:lpstr>OTHER APPOINTED OFFICERS</vt:lpstr>
      <vt:lpstr>Leadership…Investing in the Order</vt:lpstr>
      <vt:lpstr>Engage Others…Build Your Team</vt:lpstr>
      <vt:lpstr>Knowledge is Power “Setting the Stage”</vt:lpstr>
      <vt:lpstr>Identify Goals for Term</vt:lpstr>
      <vt:lpstr>Develop a Work Plan</vt:lpstr>
      <vt:lpstr>Coach and Mentor</vt:lpstr>
      <vt:lpstr>Mentoring: Investing in Others</vt:lpstr>
      <vt:lpstr>Mentoring</vt:lpstr>
      <vt:lpstr>Serve as an Example for others</vt:lpstr>
      <vt:lpstr>Review: Top 10 Qualities that make a Leader</vt:lpstr>
      <vt:lpstr>Module</vt:lpstr>
      <vt:lpstr>Fostering Future Leaders</vt:lpstr>
      <vt:lpstr>Gain Interest and Trust</vt:lpstr>
      <vt:lpstr>Maslow’s Hierarchy of Needs</vt:lpstr>
      <vt:lpstr>Assign Tasks</vt:lpstr>
      <vt:lpstr>Millennials</vt:lpstr>
      <vt:lpstr>Millennial </vt:lpstr>
      <vt:lpstr>Millennial </vt:lpstr>
      <vt:lpstr>Millennial Hierarchy of Needs</vt:lpstr>
      <vt:lpstr>Module</vt:lpstr>
      <vt:lpstr>Continuity</vt:lpstr>
      <vt:lpstr>What is Continuity?</vt:lpstr>
      <vt:lpstr>Continuity=Survival</vt:lpstr>
      <vt:lpstr>1. Adapt to Change</vt:lpstr>
      <vt:lpstr>2.Embrace Technology</vt:lpstr>
      <vt:lpstr>3. Run it like a Business</vt:lpstr>
      <vt:lpstr>4.Fix what needs it</vt:lpstr>
      <vt:lpstr>5. Plan for the Future</vt:lpstr>
      <vt:lpstr>6. Hand off the Torch</vt:lpstr>
      <vt:lpstr>MODULE</vt:lpstr>
      <vt:lpstr>BLUE BOOK 101</vt:lpstr>
      <vt:lpstr>Define Ritual</vt:lpstr>
      <vt:lpstr>THE AOH BLUEBOOK</vt:lpstr>
      <vt:lpstr>THE AOH BLUEBOOK </vt:lpstr>
      <vt:lpstr>WHY WE USE THE BLUEBOOK</vt:lpstr>
      <vt:lpstr>Mock Meeting Set up</vt:lpstr>
      <vt:lpstr>Robert's Rules</vt:lpstr>
      <vt:lpstr>Ritual Review Committee </vt:lpstr>
      <vt:lpstr>MODULE</vt:lpstr>
      <vt:lpstr>Paperwork and Forms</vt:lpstr>
      <vt:lpstr>IMPORTANCE</vt:lpstr>
      <vt:lpstr>UNIFOMITY</vt:lpstr>
      <vt:lpstr>PROPER USE</vt:lpstr>
      <vt:lpstr>TAXES</vt:lpstr>
      <vt:lpstr>MODULE</vt:lpstr>
      <vt:lpstr>Review of Objectives</vt:lpstr>
      <vt:lpstr>ROUNDTABLE DISCUSSION</vt:lpstr>
      <vt:lpstr>Sharing Successes and Challenges</vt:lpstr>
      <vt:lpstr>SUGGESTIONS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AOH LEADERSHIP SEMINAR</dc:title>
  <dc:creator>TimKala</dc:creator>
  <cp:lastModifiedBy>Liam McNabb</cp:lastModifiedBy>
  <cp:revision>111</cp:revision>
  <cp:lastPrinted>2018-07-06T14:41:23Z</cp:lastPrinted>
  <dcterms:created xsi:type="dcterms:W3CDTF">2016-11-19T01:35:48Z</dcterms:created>
  <dcterms:modified xsi:type="dcterms:W3CDTF">2018-07-07T19:57:03Z</dcterms:modified>
</cp:coreProperties>
</file>